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19.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2.png" ContentType="image/png"/>
  <Override PartName="/ppt/media/image11.png" ContentType="image/png"/>
  <Override PartName="/ppt/media/image17.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ru-RU"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BC779A9-2912-4D51-AE24-C6A16D5E6C40}" type="slidenum">
              <a:t>&lt;#&gt;</a:t>
            </a:fld>
          </a:p>
        </p:txBody>
      </p:sp>
      <p:sp>
        <p:nvSpPr>
          <p:cNvPr id="6" name="PlaceHolder 5"/>
          <p:cNvSpPr>
            <a:spLocks noGrp="1"/>
          </p:cNvSpPr>
          <p:nvPr>
            <p:ph type="dt" idx="1"/>
          </p:nvPr>
        </p:nvSpPr>
        <p:spPr/>
        <p:txBody>
          <a:bodyPr/>
          <a:p>
            <a:r>
              <a:rPr lang="ru-R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ru-RU"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C05B043-D47D-4248-BE21-7BB2D2C3AE84}" type="slidenum">
              <a:t>&lt;#&gt;</a:t>
            </a:fld>
          </a:p>
        </p:txBody>
      </p:sp>
      <p:sp>
        <p:nvSpPr>
          <p:cNvPr id="6" name="PlaceHolder 5"/>
          <p:cNvSpPr>
            <a:spLocks noGrp="1"/>
          </p:cNvSpPr>
          <p:nvPr>
            <p:ph type="dt" idx="1"/>
          </p:nvPr>
        </p:nvSpPr>
        <p:spPr/>
        <p:txBody>
          <a:bodyPr/>
          <a:p>
            <a:r>
              <a:rPr lang="ru-R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trike="noStrike" u="none">
                <a:solidFill>
                  <a:srgbClr val="000000"/>
                </a:solidFill>
                <a:uFillTx/>
                <a:latin typeface="Arial"/>
              </a:rPr>
              <a:t>Click to edit the outline text </a:t>
            </a:r>
            <a:r>
              <a:rPr b="0" lang="ru-RU" sz="3200" strike="noStrike" u="none">
                <a:solidFill>
                  <a:srgbClr val="000000"/>
                </a:solidFill>
                <a:uFillTx/>
                <a:latin typeface="Arial"/>
              </a:rPr>
              <a:t>format</a:t>
            </a:r>
            <a:endParaRPr b="0" lang="ru-RU"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ru-RU" sz="2800" strike="noStrike" u="none">
                <a:solidFill>
                  <a:srgbClr val="000000"/>
                </a:solidFill>
                <a:uFillTx/>
                <a:latin typeface="Arial"/>
              </a:rPr>
              <a:t>Second Outline Level</a:t>
            </a:r>
            <a:endParaRPr b="0" lang="ru-RU"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ru-RU" sz="2400" strike="noStrike" u="none">
                <a:solidFill>
                  <a:srgbClr val="000000"/>
                </a:solidFill>
                <a:uFillTx/>
                <a:latin typeface="Arial"/>
              </a:rPr>
              <a:t>Third Outline Level</a:t>
            </a:r>
            <a:endParaRPr b="0" lang="ru-RU"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ru-RU" sz="2000" strike="noStrike" u="none">
                <a:solidFill>
                  <a:srgbClr val="000000"/>
                </a:solidFill>
                <a:uFillTx/>
                <a:latin typeface="Arial"/>
              </a:rPr>
              <a:t>Fourth Outline Level</a:t>
            </a:r>
            <a:endParaRPr b="0" lang="ru-RU"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ru-RU" sz="2000" strike="noStrike" u="none">
                <a:solidFill>
                  <a:srgbClr val="000000"/>
                </a:solidFill>
                <a:uFillTx/>
                <a:latin typeface="Arial"/>
              </a:rPr>
              <a:t>Fifth Outline Level</a:t>
            </a:r>
            <a:endParaRPr b="0" lang="ru-RU"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ru-RU" sz="2000" strike="noStrike" u="none">
                <a:solidFill>
                  <a:srgbClr val="000000"/>
                </a:solidFill>
                <a:uFillTx/>
                <a:latin typeface="Arial"/>
              </a:rPr>
              <a:t>Sixth Outline Level</a:t>
            </a:r>
            <a:endParaRPr b="0" lang="ru-RU"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ru-RU" sz="2000" strike="noStrike" u="none">
                <a:solidFill>
                  <a:srgbClr val="000000"/>
                </a:solidFill>
                <a:uFillTx/>
                <a:latin typeface="Arial"/>
              </a:rPr>
              <a:t>Seventh Outline Level</a:t>
            </a:r>
            <a:endParaRPr b="0" lang="ru-RU" sz="2000" strike="noStrike" u="none">
              <a:solidFill>
                <a:srgbClr val="000000"/>
              </a:solidFill>
              <a:uFillTx/>
              <a:latin typeface="Arial"/>
            </a:endParaRP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rIns="0" tIns="0" bIns="0" anchor="t">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rIns="0" tIns="0" bIns="0" anchor="t">
            <a:noAutofit/>
          </a:bodyPr>
          <a:lstStyle>
            <a:lvl1pPr indent="0" algn="ctr">
              <a:buNone/>
              <a:defRPr b="0" lang="ru-RU" sz="1400" strike="noStrike" u="none">
                <a:solidFill>
                  <a:srgbClr val="000000"/>
                </a:solidFill>
                <a:uFillTx/>
                <a:latin typeface="Times New Roman"/>
              </a:defRPr>
            </a:lvl1pPr>
          </a:lstStyle>
          <a:p>
            <a:pPr indent="0" algn="ctr">
              <a:buNone/>
            </a:pPr>
            <a:r>
              <a:rPr b="0" lang="ru-RU" sz="1400" strike="noStrike" u="none">
                <a:solidFill>
                  <a:srgbClr val="000000"/>
                </a:solidFill>
                <a:uFillTx/>
                <a:latin typeface="Times New Roman"/>
              </a:rPr>
              <a:t>&lt;footer&gt;</a:t>
            </a:r>
            <a:endParaRPr b="0" lang="ru-RU" sz="1400" strike="noStrike" u="none">
              <a:solidFill>
                <a:srgbClr val="000000"/>
              </a:solidFill>
              <a:uFillTx/>
              <a:latin typeface="Times New Roman"/>
            </a:endParaRP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rIns="0" tIns="0" bIns="0" anchor="t">
            <a:noAutofit/>
          </a:bodyPr>
          <a:lstStyle>
            <a:lvl1pPr indent="0" algn="r">
              <a:buNone/>
              <a:defRPr b="0" lang="ru-RU" sz="1400" strike="noStrike" u="none">
                <a:solidFill>
                  <a:srgbClr val="000000"/>
                </a:solidFill>
                <a:uFillTx/>
                <a:latin typeface="Times New Roman"/>
              </a:defRPr>
            </a:lvl1pPr>
          </a:lstStyle>
          <a:p>
            <a:pPr indent="0" algn="r">
              <a:buNone/>
            </a:pPr>
            <a:fld id="{EB5864F4-15FB-448D-B42F-25CA07CA1161}" type="slidenum">
              <a:rPr b="0" lang="ru-RU" sz="1400" strike="noStrike" u="none">
                <a:solidFill>
                  <a:srgbClr val="000000"/>
                </a:solidFill>
                <a:uFillTx/>
                <a:latin typeface="Times New Roman"/>
              </a:rPr>
              <a:t>&lt;number&gt;</a:t>
            </a:fld>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doi.org/10.1128/jvi.01898-19" TargetMode="External"/><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s://doi.org/10.3389/fmicb.2017.00437" TargetMode="External"/><Relationship Id="rId5" Type="http://schemas.openxmlformats.org/officeDocument/2006/relationships/hyperlink" Target="https://doi.org/10.3389/fmicb.2017.00759" TargetMode="External"/><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ssRNA(+)</a:t>
            </a:r>
            <a:endParaRPr b="0" lang="ru-RU" sz="4400" strike="noStrike" u="none">
              <a:solidFill>
                <a:srgbClr val="000000"/>
              </a:solidFill>
              <a:uFillTx/>
              <a:latin typeface="Arial"/>
            </a:endParaRPr>
          </a:p>
        </p:txBody>
      </p:sp>
      <p:sp>
        <p:nvSpPr>
          <p:cNvPr id="10"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spcBef>
                <a:spcPts val="1191"/>
              </a:spcBef>
              <a:spcAft>
                <a:spcPts val="992"/>
              </a:spcAft>
              <a:buNone/>
            </a:pPr>
            <a:r>
              <a:rPr b="1" lang="ru-RU" sz="2200" strike="noStrike" u="none">
                <a:solidFill>
                  <a:srgbClr val="000000"/>
                </a:solidFill>
                <a:uFillTx/>
                <a:latin typeface="Arial"/>
              </a:rPr>
              <a:t>Alphaflexiviridae, </a:t>
            </a:r>
            <a:r>
              <a:rPr b="1" lang="ru-RU" sz="2200" strike="noStrike" u="none">
                <a:solidFill>
                  <a:srgbClr val="000000"/>
                </a:solidFill>
                <a:uFillTx/>
                <a:latin typeface="Arial"/>
              </a:rPr>
              <a:t>Bromoviridae</a:t>
            </a:r>
            <a:r>
              <a:rPr b="1" lang="ru-RU" sz="2200" strike="noStrike" u="none">
                <a:solidFill>
                  <a:srgbClr val="000000"/>
                </a:solidFill>
                <a:uFillTx/>
                <a:latin typeface="Arial"/>
              </a:rPr>
              <a:t>, Virgaviridae</a:t>
            </a:r>
            <a:r>
              <a:rPr b="1" lang="ru-RU" sz="2200" strike="noStrike" u="none">
                <a:solidFill>
                  <a:srgbClr val="000000"/>
                </a:solidFill>
                <a:uFillTx/>
                <a:latin typeface="Arial"/>
              </a:rPr>
              <a:t>, Potyviridae</a:t>
            </a:r>
            <a:endParaRPr b="1" lang="ru-RU"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74160"/>
            <a:ext cx="9071640" cy="125028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Bromoviridae: </a:t>
            </a:r>
            <a:br>
              <a:rPr sz="4400"/>
            </a:br>
            <a:r>
              <a:rPr b="0" lang="ru-RU" sz="4400" strike="noStrike" u="none">
                <a:solidFill>
                  <a:srgbClr val="000000"/>
                </a:solidFill>
                <a:uFillTx/>
                <a:latin typeface="Arial"/>
              </a:rPr>
              <a:t>Патогенность и человек</a:t>
            </a:r>
            <a:endParaRPr b="0" lang="ru-RU" sz="4400" strike="noStrike" u="none">
              <a:solidFill>
                <a:srgbClr val="000000"/>
              </a:solidFill>
              <a:uFillTx/>
              <a:latin typeface="Arial"/>
            </a:endParaRPr>
          </a:p>
        </p:txBody>
      </p:sp>
      <p:sp>
        <p:nvSpPr>
          <p:cNvPr id="42" name="PlaceHolder 2"/>
          <p:cNvSpPr>
            <a:spLocks noGrp="1"/>
          </p:cNvSpPr>
          <p:nvPr>
            <p:ph/>
          </p:nvPr>
        </p:nvSpPr>
        <p:spPr>
          <a:xfrm>
            <a:off x="517320" y="4614840"/>
            <a:ext cx="9049680" cy="234720"/>
          </a:xfrm>
          <a:prstGeom prst="rect">
            <a:avLst/>
          </a:prstGeom>
          <a:noFill/>
          <a:ln w="0">
            <a:noFill/>
          </a:ln>
        </p:spPr>
        <p:txBody>
          <a:bodyPr lIns="0" rIns="0" tIns="0" bIns="0" anchor="t">
            <a:normAutofit fontScale="92500" lnSpcReduction="9999"/>
          </a:bodyPr>
          <a:p>
            <a:pPr marL="432000" indent="0">
              <a:spcBef>
                <a:spcPts val="1191"/>
              </a:spcBef>
              <a:spcAft>
                <a:spcPts val="992"/>
              </a:spcAft>
              <a:buNone/>
            </a:pPr>
            <a:r>
              <a:rPr b="0" lang="ru-RU" sz="1000" strike="noStrike" u="none">
                <a:solidFill>
                  <a:srgbClr val="000000"/>
                </a:solidFill>
                <a:uFillTx/>
                <a:latin typeface="Arial"/>
              </a:rPr>
              <a:t>Рис. 8. Bromoviridae: Тяжёлые вспышки вируса мозаики огурца с некрогенным спутниковым РНК (A) и вируса пятнистости пеларгонии (B) на посевах консервных томатов в южной Италии. Вставки показывают симптомы заболевания на плодах.</a:t>
            </a:r>
            <a:endParaRPr b="0" lang="ru-RU" sz="1000" strike="noStrike" u="none">
              <a:solidFill>
                <a:srgbClr val="000000"/>
              </a:solidFill>
              <a:uFillTx/>
              <a:latin typeface="Arial"/>
            </a:endParaRPr>
          </a:p>
        </p:txBody>
      </p:sp>
      <p:pic>
        <p:nvPicPr>
          <p:cNvPr id="43" name="" descr=""/>
          <p:cNvPicPr/>
          <p:nvPr/>
        </p:nvPicPr>
        <p:blipFill>
          <a:blip r:embed="rId1"/>
          <a:stretch/>
        </p:blipFill>
        <p:spPr>
          <a:xfrm>
            <a:off x="27360" y="1337040"/>
            <a:ext cx="10079640" cy="3214080"/>
          </a:xfrm>
          <a:prstGeom prst="rect">
            <a:avLst/>
          </a:prstGeom>
          <a:ln w="0">
            <a:noFill/>
          </a:ln>
        </p:spPr>
      </p:pic>
      <p:sp>
        <p:nvSpPr>
          <p:cNvPr id="44" name=""/>
          <p:cNvSpPr txBox="1"/>
          <p:nvPr/>
        </p:nvSpPr>
        <p:spPr>
          <a:xfrm>
            <a:off x="86760" y="4902120"/>
            <a:ext cx="9809280" cy="136044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Естественный круг хозяев вирусов варьируется от очень узкого (у представителей родов Bromovirus и Oleavirus) до чрезвычайно широкого (у представителей рода Cucumovirus). Члены семейства вызывают крупные эпидемии заболеваний на фруктовых, овощных и кормовых культурах, таких как томаты </a:t>
            </a:r>
            <a:endParaRPr b="0" lang="ru-RU" sz="1000" strike="noStrike" u="none">
              <a:solidFill>
                <a:srgbClr val="000000"/>
              </a:solidFill>
              <a:uFillTx/>
              <a:latin typeface="Arial"/>
            </a:endParaRPr>
          </a:p>
          <a:p>
            <a:r>
              <a:rPr b="0" lang="ru-RU" sz="1000" strike="noStrike" u="none">
                <a:solidFill>
                  <a:srgbClr val="000000"/>
                </a:solidFill>
                <a:uFillTx/>
                <a:latin typeface="Arial"/>
              </a:rPr>
              <a:t>Бромовирусы передаются механически, через пыльцу, семена, а также неперсистентно с помощью насекомых-переносчиков.</a:t>
            </a:r>
            <a:endParaRPr b="0" lang="ru-RU" sz="1000" strike="noStrike" u="none">
              <a:solidFill>
                <a:srgbClr val="000000"/>
              </a:solidFill>
              <a:uFillTx/>
              <a:latin typeface="Arial"/>
            </a:endParaRPr>
          </a:p>
          <a:p>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Virgaviridae: Геномика</a:t>
            </a:r>
            <a:endParaRPr b="0" lang="ru-RU" sz="4400" strike="noStrike" u="none">
              <a:solidFill>
                <a:srgbClr val="000000"/>
              </a:solidFill>
              <a:uFillTx/>
              <a:latin typeface="Arial"/>
            </a:endParaRPr>
          </a:p>
        </p:txBody>
      </p:sp>
      <p:sp>
        <p:nvSpPr>
          <p:cNvPr id="4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191"/>
              </a:spcBef>
              <a:spcAft>
                <a:spcPts val="992"/>
              </a:spcAft>
              <a:buClr>
                <a:srgbClr val="000000"/>
              </a:buClr>
              <a:buSzPct val="45000"/>
              <a:buFont typeface="Wingdings" charset="2"/>
              <a:buChar char=""/>
            </a:pPr>
            <a:r>
              <a:rPr b="0" lang="ru-RU" sz="1000" strike="noStrike" u="none">
                <a:solidFill>
                  <a:srgbClr val="000000"/>
                </a:solidFill>
                <a:uFillTx/>
                <a:latin typeface="Arial"/>
              </a:rPr>
              <a:t>Монопротный или сегментированный (в зависимости от рассматриваемого рода), линейный, одноцепочечный РНК(+) геном. Геномная РНК имеет структуру, напоминающую тРНК на 3'-конце, но не имеет поли-А хвоста, за исключением некоторых хордеивирусов, у которых есть внутренний участок поли-А между кодирующей последовательностью и структурой, напоминающей тРНК. Некоторые перемещаются с помощью 30К, некоторые с помощью 3-ГБ.</a:t>
            </a:r>
            <a:endParaRPr b="0" lang="ru-RU" sz="1000" strike="noStrike" u="none">
              <a:solidFill>
                <a:srgbClr val="000000"/>
              </a:solidFill>
              <a:uFillTx/>
              <a:latin typeface="Arial"/>
            </a:endParaRPr>
          </a:p>
        </p:txBody>
      </p:sp>
      <p:pic>
        <p:nvPicPr>
          <p:cNvPr id="47" name="" descr=""/>
          <p:cNvPicPr/>
          <p:nvPr/>
        </p:nvPicPr>
        <p:blipFill>
          <a:blip r:embed="rId1"/>
          <a:stretch/>
        </p:blipFill>
        <p:spPr>
          <a:xfrm>
            <a:off x="900000" y="1915920"/>
            <a:ext cx="2989800" cy="3304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Virgaviridae: Морфология</a:t>
            </a:r>
            <a:endParaRPr b="0" lang="ru-RU" sz="4400" strike="noStrike" u="none">
              <a:solidFill>
                <a:srgbClr val="000000"/>
              </a:solidFill>
              <a:uFillTx/>
              <a:latin typeface="Arial"/>
            </a:endParaRPr>
          </a:p>
        </p:txBody>
      </p:sp>
      <p:sp>
        <p:nvSpPr>
          <p:cNvPr id="49" name="PlaceHolder 2"/>
          <p:cNvSpPr>
            <a:spLocks noGrp="1"/>
          </p:cNvSpPr>
          <p:nvPr>
            <p:ph/>
          </p:nvPr>
        </p:nvSpPr>
        <p:spPr>
          <a:xfrm>
            <a:off x="7020000" y="1391760"/>
            <a:ext cx="2591640" cy="3288240"/>
          </a:xfrm>
          <a:prstGeom prst="rect">
            <a:avLst/>
          </a:prstGeom>
          <a:noFill/>
          <a:ln w="0">
            <a:noFill/>
          </a:ln>
        </p:spPr>
        <p:txBody>
          <a:bodyPr lIns="0" rIns="0" tIns="0" bIns="0" anchor="t">
            <a:normAutofit/>
          </a:bodyPr>
          <a:p>
            <a:pPr marL="432000" indent="0">
              <a:spcBef>
                <a:spcPts val="1191"/>
              </a:spcBef>
              <a:spcAft>
                <a:spcPts val="992"/>
              </a:spcAft>
              <a:buNone/>
            </a:pPr>
            <a:r>
              <a:rPr b="0" lang="ru-RU" sz="1000" strike="noStrike" u="none">
                <a:solidFill>
                  <a:srgbClr val="000000"/>
                </a:solidFill>
                <a:uFillTx/>
                <a:latin typeface="Arial"/>
              </a:rPr>
              <a:t>Без суперкапсида, жёсткие спиральные стержни с спиральной симметрией, диаметром около 20-25 нм с центральным «каналом». В зависимости от рассматриваемого рода может быть один, два или три сегмента.</a:t>
            </a:r>
            <a:endParaRPr b="0" lang="ru-RU" sz="1000" strike="noStrike" u="none">
              <a:solidFill>
                <a:srgbClr val="000000"/>
              </a:solidFill>
              <a:uFillTx/>
              <a:latin typeface="Arial"/>
            </a:endParaRPr>
          </a:p>
        </p:txBody>
      </p:sp>
      <p:pic>
        <p:nvPicPr>
          <p:cNvPr id="50" name="" descr=""/>
          <p:cNvPicPr/>
          <p:nvPr/>
        </p:nvPicPr>
        <p:blipFill>
          <a:blip r:embed="rId1"/>
          <a:stretch/>
        </p:blipFill>
        <p:spPr>
          <a:xfrm>
            <a:off x="720000" y="1440000"/>
            <a:ext cx="6268320" cy="1229760"/>
          </a:xfrm>
          <a:prstGeom prst="rect">
            <a:avLst/>
          </a:prstGeom>
          <a:ln w="0">
            <a:noFill/>
          </a:ln>
        </p:spPr>
      </p:pic>
      <p:sp>
        <p:nvSpPr>
          <p:cNvPr id="51" name=""/>
          <p:cNvSpPr txBox="1"/>
          <p:nvPr/>
        </p:nvSpPr>
        <p:spPr>
          <a:xfrm>
            <a:off x="720000" y="2880000"/>
            <a:ext cx="3960000" cy="175896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Рис.8. Морфология Виргавирид</a:t>
            </a:r>
            <a:br>
              <a:rPr sz="1000"/>
            </a:br>
            <a:r>
              <a:rPr b="0" i="1" lang="ru-RU" sz="1000" strike="noStrike" u="none">
                <a:solidFill>
                  <a:srgbClr val="000000"/>
                </a:solidFill>
                <a:uFillTx/>
                <a:latin typeface="Arial"/>
              </a:rPr>
              <a:t>(Источник: ViralZone) </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Virgaviridae: Репликация</a:t>
            </a:r>
            <a:endParaRPr b="0" lang="ru-RU" sz="4400" strike="noStrike" u="none">
              <a:solidFill>
                <a:srgbClr val="000000"/>
              </a:solidFill>
              <a:uFillTx/>
              <a:latin typeface="Arial"/>
            </a:endParaRPr>
          </a:p>
        </p:txBody>
      </p:sp>
      <p:sp>
        <p:nvSpPr>
          <p:cNvPr id="53" name="PlaceHolder 2"/>
          <p:cNvSpPr>
            <a:spLocks noGrp="1"/>
          </p:cNvSpPr>
          <p:nvPr>
            <p:ph/>
          </p:nvPr>
        </p:nvSpPr>
        <p:spPr>
          <a:xfrm>
            <a:off x="360000" y="1440000"/>
            <a:ext cx="5651640" cy="3288240"/>
          </a:xfrm>
          <a:prstGeom prst="rect">
            <a:avLst/>
          </a:prstGeom>
          <a:noFill/>
          <a:ln w="0">
            <a:noFill/>
          </a:ln>
        </p:spPr>
        <p:txBody>
          <a:bodyPr lIns="0" rIns="0" tIns="0" bIns="0" anchor="t">
            <a:normAutofit fontScale="92500" lnSpcReduction="9999"/>
          </a:bodyPr>
          <a:p>
            <a:pPr marL="432000" indent="0">
              <a:spcBef>
                <a:spcPts val="1191"/>
              </a:spcBef>
              <a:spcAft>
                <a:spcPts val="992"/>
              </a:spcAft>
              <a:buNone/>
            </a:pPr>
            <a:r>
              <a:rPr b="1" lang="ru-RU" sz="1400" strike="noStrike" u="none">
                <a:solidFill>
                  <a:srgbClr val="ff0000"/>
                </a:solidFill>
                <a:uFillTx/>
                <a:latin typeface="Arial"/>
              </a:rPr>
              <a:t>ЦИТОПЛАЗМАТИЧЕСКИЙ</a:t>
            </a:r>
            <a:endParaRPr b="0" lang="ru-RU" sz="14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 проникает в клетку хозяина.</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Разрушение оболочки и высвобождение вирусной геномной РНК в цитоплазму.</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Вирусная РНК транслируется для синтеза двух белков, необходимых для синтеза РНК (репликации и транскрипции).</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Репликация происходит в цитоплазматических вирусных фабриках. Двухцепочечная РНК-составляется из одноцепочечной РНК(+).</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Двуспиральная РНК транскрибируется/реплицируется, обеспечивая вирусные мРНК и новые одноцепочечные РНК(+).</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РНК-зависимая РНК-полимераза распознает внутренние подгеномные промотеры на негативной РНК для транскрипции 3'ко-терминальных подгеномных РНК, которые будут кодировать капсидный белок, белок движения и вирусный супрессор РНК-сайленсинга (VSR).</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Сборка вирусов в цитоплазме. Каждый сегмент (если многокомпонентный) инкапсидируется.</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Белок движения вируса, вероятно, участвует в клеточном переносу вирусных частиц между клетками.</a:t>
            </a:r>
            <a:endParaRPr b="0" lang="ru-RU" sz="1000" strike="noStrike" u="none">
              <a:solidFill>
                <a:srgbClr val="000000"/>
              </a:solidFill>
              <a:uFillTx/>
              <a:latin typeface="Arial"/>
            </a:endParaRPr>
          </a:p>
          <a:p>
            <a:pPr marL="432000" indent="0">
              <a:spcBef>
                <a:spcPts val="1191"/>
              </a:spcBef>
              <a:spcAft>
                <a:spcPts val="992"/>
              </a:spcAft>
              <a:buNone/>
            </a:pP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74160"/>
            <a:ext cx="9071640" cy="125028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Virgaviridae: </a:t>
            </a:r>
            <a:br>
              <a:rPr sz="4400"/>
            </a:br>
            <a:r>
              <a:rPr b="0" lang="ru-RU" sz="4400" strike="noStrike" u="none">
                <a:solidFill>
                  <a:srgbClr val="000000"/>
                </a:solidFill>
                <a:uFillTx/>
                <a:latin typeface="Arial"/>
              </a:rPr>
              <a:t>Патогенность и человек</a:t>
            </a:r>
            <a:endParaRPr b="0" lang="ru-RU" sz="4400" strike="noStrike" u="none">
              <a:solidFill>
                <a:srgbClr val="000000"/>
              </a:solidFill>
              <a:uFillTx/>
              <a:latin typeface="Arial"/>
            </a:endParaRPr>
          </a:p>
        </p:txBody>
      </p:sp>
      <p:sp>
        <p:nvSpPr>
          <p:cNvPr id="55" name="PlaceHolder 2"/>
          <p:cNvSpPr>
            <a:spLocks noGrp="1"/>
          </p:cNvSpPr>
          <p:nvPr>
            <p:ph/>
          </p:nvPr>
        </p:nvSpPr>
        <p:spPr>
          <a:xfrm>
            <a:off x="6120000" y="1751760"/>
            <a:ext cx="3491640" cy="3288240"/>
          </a:xfrm>
          <a:prstGeom prst="rect">
            <a:avLst/>
          </a:prstGeom>
          <a:noFill/>
          <a:ln w="0">
            <a:noFill/>
          </a:ln>
        </p:spPr>
        <p:txBody>
          <a:bodyPr lIns="0" rIns="0" tIns="0" bIns="0" anchor="t">
            <a:normAutofit/>
          </a:bodyPr>
          <a:p>
            <a:pPr marL="432000" indent="0">
              <a:spcBef>
                <a:spcPts val="1191"/>
              </a:spcBef>
              <a:spcAft>
                <a:spcPts val="992"/>
              </a:spcAft>
              <a:buNone/>
            </a:pPr>
            <a:r>
              <a:rPr b="0" lang="ru-RU" sz="1000" strike="noStrike" u="none">
                <a:solidFill>
                  <a:srgbClr val="000000"/>
                </a:solidFill>
                <a:uFillTx/>
                <a:latin typeface="Arial"/>
              </a:rPr>
              <a:t>С биологической точки зрения вирусы этой группы довольно разнообразны. Они были зарегистрированы у множества травянистых растений, а также у однодольных и двудольных видов растений, однако круг их хозяев обычно ограничен для каждого отдельного вируса. Все члены этой группы могут быть переданы экспериментально механической инокуляцией, и для вирусов рода Tobamovirus это единственный известный способ передачи. Tobravirus передаются с помощью нематод. В некоторых родах передача происходит через почвенных векторов, в то время как члены родов Hordeivirus и Goravirus передаются через пыльцу и семена. Зарегистрирована передача с помощью простейших Плазмодиофор.</a:t>
            </a:r>
            <a:endParaRPr b="0" lang="ru-RU" sz="1000" strike="noStrike" u="none">
              <a:solidFill>
                <a:srgbClr val="000000"/>
              </a:solidFill>
              <a:uFillTx/>
              <a:latin typeface="Arial"/>
            </a:endParaRPr>
          </a:p>
        </p:txBody>
      </p:sp>
      <p:pic>
        <p:nvPicPr>
          <p:cNvPr id="56" name="" descr=""/>
          <p:cNvPicPr/>
          <p:nvPr/>
        </p:nvPicPr>
        <p:blipFill>
          <a:blip r:embed="rId1"/>
          <a:srcRect l="0" t="0" r="0" b="12598"/>
          <a:stretch/>
        </p:blipFill>
        <p:spPr>
          <a:xfrm>
            <a:off x="934200" y="1823040"/>
            <a:ext cx="4285800" cy="2496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Potyviridae</a:t>
            </a:r>
            <a:endParaRPr b="0" lang="ru-RU" sz="4400" strike="noStrike" u="none">
              <a:solidFill>
                <a:srgbClr val="000000"/>
              </a:solidFill>
              <a:uFillTx/>
              <a:latin typeface="Arial"/>
            </a:endParaRPr>
          </a:p>
        </p:txBody>
      </p:sp>
      <p:sp>
        <p:nvSpPr>
          <p:cNvPr id="58" name="PlaceHolder 2"/>
          <p:cNvSpPr>
            <a:spLocks noGrp="1"/>
          </p:cNvSpPr>
          <p:nvPr>
            <p:ph/>
          </p:nvPr>
        </p:nvSpPr>
        <p:spPr>
          <a:xfrm>
            <a:off x="108360" y="1211760"/>
            <a:ext cx="4751640" cy="4188240"/>
          </a:xfrm>
          <a:prstGeom prst="rect">
            <a:avLst/>
          </a:prstGeom>
          <a:noFill/>
          <a:ln w="0">
            <a:noFill/>
          </a:ln>
        </p:spPr>
        <p:txBody>
          <a:bodyPr lIns="0" rIns="0" tIns="0" bIns="0" anchor="t">
            <a:normAutofit fontScale="77500" lnSpcReduction="19999"/>
          </a:bodyPr>
          <a:p>
            <a:pPr marL="432000" indent="0">
              <a:spcBef>
                <a:spcPts val="1191"/>
              </a:spcBef>
              <a:spcAft>
                <a:spcPts val="992"/>
              </a:spcAft>
              <a:buNone/>
            </a:pPr>
            <a:r>
              <a:rPr b="0" lang="ru-RU" sz="1000" strike="noStrike" u="none">
                <a:solidFill>
                  <a:srgbClr val="000000"/>
                </a:solidFill>
                <a:uFillTx/>
                <a:latin typeface="Arial"/>
              </a:rPr>
              <a:t>Рис.12 </a:t>
            </a:r>
            <a:r>
              <a:rPr b="1" lang="ru-RU" sz="1000" strike="noStrike" u="none">
                <a:solidFill>
                  <a:srgbClr val="000000"/>
                </a:solidFill>
                <a:uFillTx/>
                <a:latin typeface="Arial"/>
              </a:rPr>
              <a:t>Potyviridae</a:t>
            </a:r>
            <a:r>
              <a:rPr b="0" lang="ru-RU" sz="1000" strike="noStrike" u="none">
                <a:solidFill>
                  <a:srgbClr val="000000"/>
                </a:solidFill>
                <a:uFillTx/>
                <a:latin typeface="Arial"/>
              </a:rPr>
              <a:t>. Организация генома представителей родов семейства Potyviridae. Геном ssRNA изображён линией, а полипептидный ORF — открытым прямоугольником с указанными зрелыми протеолитическими продуктами.</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P1</a:t>
            </a:r>
            <a:r>
              <a:rPr b="0" lang="ru-RU" sz="1000" strike="noStrike" u="none">
                <a:solidFill>
                  <a:srgbClr val="000000"/>
                </a:solidFill>
                <a:uFillTx/>
                <a:latin typeface="Arial"/>
              </a:rPr>
              <a:t> (протеаза белка 1) — белок с сериновой протеолитической активностью, отвечающий за расщепление на типичных участках Tyr/Phe-Ser;</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HC-Pro</a:t>
            </a:r>
            <a:r>
              <a:rPr b="0" lang="ru-RU" sz="1000" strike="noStrike" u="none">
                <a:solidFill>
                  <a:srgbClr val="000000"/>
                </a:solidFill>
                <a:uFillTx/>
                <a:latin typeface="Arial"/>
              </a:rPr>
              <a:t> (помогающий компонент-протеаза) — белок для передачи через тлей и с цистеиновой протеолитической активностью, отвечающий за расщепление на типичных участках Gly-Gly;</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P3</a:t>
            </a:r>
            <a:r>
              <a:rPr b="0" lang="ru-RU" sz="1000" strike="noStrike" u="none">
                <a:solidFill>
                  <a:srgbClr val="000000"/>
                </a:solidFill>
                <a:uFillTx/>
                <a:latin typeface="Arial"/>
              </a:rPr>
              <a:t> (белок 3);</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PIPO</a:t>
            </a:r>
            <a:r>
              <a:rPr b="0" lang="ru-RU" sz="1000" strike="noStrike" u="none">
                <a:solidFill>
                  <a:srgbClr val="000000"/>
                </a:solidFill>
                <a:uFillTx/>
                <a:latin typeface="Arial"/>
              </a:rPr>
              <a:t> (pretty interesting Potyviridae ORF — интересная для Potyviridae открытая рамка считывания) — белок, выражающийся как транс-рамочный белок P3N-PIPO;</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6K1</a:t>
            </a:r>
            <a:r>
              <a:rPr b="0" lang="ru-RU" sz="1000" strike="noStrike" u="none">
                <a:solidFill>
                  <a:srgbClr val="000000"/>
                </a:solidFill>
                <a:uFillTx/>
                <a:latin typeface="Arial"/>
              </a:rPr>
              <a:t> (пептид 6 кДа 1);</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CI</a:t>
            </a:r>
            <a:r>
              <a:rPr b="0" lang="ru-RU" sz="1000" strike="noStrike" u="none">
                <a:solidFill>
                  <a:srgbClr val="000000"/>
                </a:solidFill>
                <a:uFillTx/>
                <a:latin typeface="Arial"/>
              </a:rPr>
              <a:t> (цилиндрическое включение);</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6K2</a:t>
            </a:r>
            <a:r>
              <a:rPr b="0" lang="ru-RU" sz="1000" strike="noStrike" u="none">
                <a:solidFill>
                  <a:srgbClr val="000000"/>
                </a:solidFill>
                <a:uFillTx/>
                <a:latin typeface="Arial"/>
              </a:rPr>
              <a:t> (пептид 6 кДа 2);</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VPg</a:t>
            </a:r>
            <a:r>
              <a:rPr b="0" lang="ru-RU" sz="1000" strike="noStrike" u="none">
                <a:solidFill>
                  <a:srgbClr val="000000"/>
                </a:solidFill>
                <a:uFillTx/>
                <a:latin typeface="Arial"/>
              </a:rPr>
              <a:t> (вирусный белок, связанный с геномом), вирусный белок, ковалентно прикреплённый к 5'-концевому нуклеотиду, изображён здесь овалом;</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NIa</a:t>
            </a:r>
            <a:r>
              <a:rPr b="0" lang="ru-RU" sz="1000" strike="noStrike" u="none">
                <a:solidFill>
                  <a:srgbClr val="000000"/>
                </a:solidFill>
                <a:uFillTx/>
                <a:latin typeface="Arial"/>
              </a:rPr>
              <a:t>-</a:t>
            </a:r>
            <a:r>
              <a:rPr b="1" lang="ru-RU" sz="1000" strike="noStrike" u="none">
                <a:solidFill>
                  <a:srgbClr val="000000"/>
                </a:solidFill>
                <a:uFillTx/>
                <a:latin typeface="Arial"/>
              </a:rPr>
              <a:t>Pro</a:t>
            </a:r>
            <a:r>
              <a:rPr b="0" lang="ru-RU" sz="1000" strike="noStrike" u="none">
                <a:solidFill>
                  <a:srgbClr val="000000"/>
                </a:solidFill>
                <a:uFillTx/>
                <a:latin typeface="Arial"/>
              </a:rPr>
              <a:t> (вторая из двух функциональных областей NIa, ядерная протеаза, подверженная протеолитическому отделению от области VPg), цистеиноподобная протеолитическая активность, отвечающая за расщепление на участках Gln/Glu-(Ser/Gly/Ala);</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NIb</a:t>
            </a:r>
            <a:r>
              <a:rPr b="0" lang="ru-RU" sz="1000" strike="noStrike" u="none">
                <a:solidFill>
                  <a:srgbClr val="000000"/>
                </a:solidFill>
                <a:uFillTx/>
                <a:latin typeface="Arial"/>
              </a:rPr>
              <a:t> (ядерное включение b), РНК-зависимая РНК-полимераза;</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CP</a:t>
            </a:r>
            <a:r>
              <a:rPr b="0" lang="ru-RU" sz="1000" strike="noStrike" u="none">
                <a:solidFill>
                  <a:srgbClr val="000000"/>
                </a:solidFill>
                <a:uFillTx/>
                <a:latin typeface="Arial"/>
              </a:rPr>
              <a:t> (капсидный белок).</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1" lang="ru-RU" sz="1000" strike="noStrike" u="none">
                <a:solidFill>
                  <a:srgbClr val="000000"/>
                </a:solidFill>
                <a:uFillTx/>
                <a:latin typeface="Arial"/>
              </a:rPr>
              <a:t>Цистрон</a:t>
            </a:r>
            <a:r>
              <a:rPr b="0" lang="ru-RU" sz="1000" strike="noStrike" u="none">
                <a:solidFill>
                  <a:srgbClr val="000000"/>
                </a:solidFill>
                <a:uFillTx/>
                <a:latin typeface="Arial"/>
              </a:rPr>
              <a:t> </a:t>
            </a:r>
            <a:r>
              <a:rPr b="1" lang="ru-RU" sz="1000" strike="noStrike" u="none">
                <a:solidFill>
                  <a:srgbClr val="000000"/>
                </a:solidFill>
                <a:uFillTx/>
                <a:latin typeface="Arial"/>
              </a:rPr>
              <a:t>P1</a:t>
            </a:r>
            <a:r>
              <a:rPr b="0" lang="ru-RU" sz="1000" strike="noStrike" u="none">
                <a:solidFill>
                  <a:srgbClr val="000000"/>
                </a:solidFill>
                <a:uFillTx/>
                <a:latin typeface="Arial"/>
              </a:rPr>
              <a:t> генома brambyvirus содержит встроенную домен AlkB. Участки расщепления для P1 (синий стрелка), HC-Pro (красная стрелка) и NIa-Pro (чёрная стрелка) указаны.</a:t>
            </a:r>
            <a:endParaRPr b="0" lang="ru-RU" sz="1000" strike="noStrike" u="none">
              <a:solidFill>
                <a:srgbClr val="000000"/>
              </a:solidFill>
              <a:uFillTx/>
              <a:latin typeface="Arial"/>
            </a:endParaRPr>
          </a:p>
          <a:p>
            <a:pPr marL="432000" indent="0">
              <a:spcBef>
                <a:spcPts val="1191"/>
              </a:spcBef>
              <a:spcAft>
                <a:spcPts val="992"/>
              </a:spcAft>
              <a:buNone/>
            </a:pPr>
            <a:endParaRPr b="0" lang="ru-RU" sz="1000" strike="noStrike" u="none">
              <a:solidFill>
                <a:srgbClr val="000000"/>
              </a:solidFill>
              <a:uFillTx/>
              <a:latin typeface="Arial"/>
            </a:endParaRPr>
          </a:p>
        </p:txBody>
      </p:sp>
      <p:pic>
        <p:nvPicPr>
          <p:cNvPr id="59" name="" descr=""/>
          <p:cNvPicPr/>
          <p:nvPr/>
        </p:nvPicPr>
        <p:blipFill>
          <a:blip r:embed="rId1"/>
          <a:stretch/>
        </p:blipFill>
        <p:spPr>
          <a:xfrm>
            <a:off x="5116320" y="1440000"/>
            <a:ext cx="4420440" cy="162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 descr=""/>
          <p:cNvPicPr/>
          <p:nvPr/>
        </p:nvPicPr>
        <p:blipFill>
          <a:blip r:embed="rId1"/>
          <a:srcRect l="0" t="0" r="0" b="51629"/>
          <a:stretch/>
        </p:blipFill>
        <p:spPr>
          <a:xfrm>
            <a:off x="360000" y="360000"/>
            <a:ext cx="9593640" cy="4121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 descr=""/>
          <p:cNvPicPr/>
          <p:nvPr/>
        </p:nvPicPr>
        <p:blipFill>
          <a:blip r:embed="rId1"/>
          <a:srcRect l="0" t="47304" r="0" b="0"/>
          <a:stretch/>
        </p:blipFill>
        <p:spPr>
          <a:xfrm>
            <a:off x="180000" y="252720"/>
            <a:ext cx="9459000" cy="44272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Potyviridae: Морфология</a:t>
            </a:r>
            <a:endParaRPr b="0" lang="ru-RU" sz="4400" strike="noStrike" u="none">
              <a:solidFill>
                <a:srgbClr val="000000"/>
              </a:solidFill>
              <a:uFillTx/>
              <a:latin typeface="Arial"/>
            </a:endParaRPr>
          </a:p>
        </p:txBody>
      </p:sp>
      <p:sp>
        <p:nvSpPr>
          <p:cNvPr id="63" name="PlaceHolder 2"/>
          <p:cNvSpPr>
            <a:spLocks noGrp="1"/>
          </p:cNvSpPr>
          <p:nvPr>
            <p:ph/>
          </p:nvPr>
        </p:nvSpPr>
        <p:spPr>
          <a:xfrm>
            <a:off x="7020000" y="1440000"/>
            <a:ext cx="2555640" cy="3174840"/>
          </a:xfrm>
          <a:prstGeom prst="rect">
            <a:avLst/>
          </a:prstGeom>
          <a:noFill/>
          <a:ln w="0">
            <a:noFill/>
          </a:ln>
        </p:spPr>
        <p:txBody>
          <a:bodyPr lIns="0" rIns="0" tIns="0" bIns="0" anchor="t">
            <a:normAutofit/>
          </a:bodyPr>
          <a:p>
            <a:pPr marL="432000" indent="0">
              <a:spcBef>
                <a:spcPts val="1191"/>
              </a:spcBef>
              <a:spcAft>
                <a:spcPts val="992"/>
              </a:spcAft>
              <a:buNone/>
            </a:pPr>
            <a:r>
              <a:rPr b="0" lang="ru-RU" sz="1000" strike="noStrike" u="none">
                <a:solidFill>
                  <a:srgbClr val="000000"/>
                </a:solidFill>
                <a:uFillTx/>
                <a:latin typeface="Arial"/>
              </a:rPr>
              <a:t>Рис.4. Безсуперкапсида, гибкий, нитевидный, длиной в один (650–900 нм) или два (500–600 и 200–300 нм) сегмента, диаметром 12-15 нм. Спиральная симметрия. Присутствие характерных включений в инфицированных растительных клетках.</a:t>
            </a:r>
            <a:endParaRPr b="0" lang="ru-RU" sz="1000" strike="noStrike" u="none">
              <a:solidFill>
                <a:srgbClr val="000000"/>
              </a:solidFill>
              <a:uFillTx/>
              <a:latin typeface="Arial"/>
            </a:endParaRPr>
          </a:p>
        </p:txBody>
      </p:sp>
      <p:pic>
        <p:nvPicPr>
          <p:cNvPr id="64" name="" descr=""/>
          <p:cNvPicPr/>
          <p:nvPr/>
        </p:nvPicPr>
        <p:blipFill>
          <a:blip r:embed="rId1"/>
          <a:stretch/>
        </p:blipFill>
        <p:spPr>
          <a:xfrm>
            <a:off x="739080" y="1260000"/>
            <a:ext cx="5920920" cy="4067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Potyviridae: Репликация</a:t>
            </a:r>
            <a:endParaRPr b="0" lang="ru-RU" sz="4400" strike="noStrike" u="none">
              <a:solidFill>
                <a:srgbClr val="000000"/>
              </a:solidFill>
              <a:uFillTx/>
              <a:latin typeface="Arial"/>
            </a:endParaRPr>
          </a:p>
        </p:txBody>
      </p:sp>
      <p:sp>
        <p:nvSpPr>
          <p:cNvPr id="66" name="PlaceHolder 2"/>
          <p:cNvSpPr>
            <a:spLocks noGrp="1"/>
          </p:cNvSpPr>
          <p:nvPr>
            <p:ph/>
          </p:nvPr>
        </p:nvSpPr>
        <p:spPr>
          <a:xfrm>
            <a:off x="477360" y="1369800"/>
            <a:ext cx="5651640" cy="3288240"/>
          </a:xfrm>
          <a:prstGeom prst="rect">
            <a:avLst/>
          </a:prstGeom>
          <a:noFill/>
          <a:ln w="0">
            <a:noFill/>
          </a:ln>
        </p:spPr>
        <p:txBody>
          <a:bodyPr lIns="0" rIns="0" tIns="0" bIns="0" anchor="t">
            <a:normAutofit/>
          </a:bodyPr>
          <a:p>
            <a:pPr marL="432000" indent="0">
              <a:spcBef>
                <a:spcPts val="1191"/>
              </a:spcBef>
              <a:spcAft>
                <a:spcPts val="992"/>
              </a:spcAft>
              <a:buNone/>
            </a:pPr>
            <a:r>
              <a:rPr b="1" lang="ru-RU" sz="1400" strike="noStrike" u="none">
                <a:solidFill>
                  <a:srgbClr val="ff0000"/>
                </a:solidFill>
                <a:uFillTx/>
                <a:latin typeface="Arial"/>
              </a:rPr>
              <a:t>ЦИТОПЛАЗМАТИЧЕСКИЙ</a:t>
            </a:r>
            <a:endParaRPr b="0" lang="ru-RU" sz="14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 проникает в клетку хозяина.</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Происходит распаковка вируса и высвобождение вирусной геномной РНК в цитоплазму.</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Вирусная РНК транслируется в полипротеин, который затем обрабатывается вирусными протеазами в белок РНК-зависимой РНК-полимеразы (RdRp) и структурные белки.</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Репликация происходит в цитоплазматических вирусных фабриках. Двуцепочечная РНК генома синтезируется из геномной одноцепочечной РНК(+).</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Двуцепочечный РНК-геном транскрибируется/реплицируется, что приводит к образованию вирусных мРНК и новых одноцепочечных РНК(+) геномов.</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Сборка вируса происходит в цитоплазме.</a:t>
            </a:r>
            <a:endParaRPr b="0" lang="ru-RU" sz="1000" strike="noStrike" u="none">
              <a:solidFill>
                <a:srgbClr val="000000"/>
              </a:solidFill>
              <a:uFillTx/>
              <a:latin typeface="Arial"/>
            </a:endParaRPr>
          </a:p>
          <a:p>
            <a:pPr marL="432000" indent="-324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Белок перемещения вируса P3N-PIPO, вероятно, способствует межклеточному переносу вирионов.</a:t>
            </a:r>
            <a:endParaRPr b="0" lang="ru-RU" sz="1000" strike="noStrike" u="none">
              <a:solidFill>
                <a:srgbClr val="000000"/>
              </a:solidFill>
              <a:uFillTx/>
              <a:latin typeface="Arial"/>
            </a:endParaRPr>
          </a:p>
        </p:txBody>
      </p:sp>
      <p:pic>
        <p:nvPicPr>
          <p:cNvPr id="67" name="" descr=""/>
          <p:cNvPicPr/>
          <p:nvPr/>
        </p:nvPicPr>
        <p:blipFill>
          <a:blip r:embed="rId1"/>
          <a:stretch/>
        </p:blipFill>
        <p:spPr>
          <a:xfrm>
            <a:off x="6300000" y="1573560"/>
            <a:ext cx="3800880" cy="2820960"/>
          </a:xfrm>
          <a:prstGeom prst="rect">
            <a:avLst/>
          </a:prstGeom>
          <a:ln w="0">
            <a:noFill/>
          </a:ln>
        </p:spPr>
      </p:pic>
      <p:sp>
        <p:nvSpPr>
          <p:cNvPr id="68" name=""/>
          <p:cNvSpPr txBox="1"/>
          <p:nvPr/>
        </p:nvSpPr>
        <p:spPr>
          <a:xfrm>
            <a:off x="5940000" y="4500000"/>
            <a:ext cx="3960000" cy="175896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Рис.10. Одна из гипотез механизма P3N-PIPO</a:t>
            </a:r>
            <a:br>
              <a:rPr sz="1000"/>
            </a:br>
            <a:r>
              <a:rPr b="0" i="1" lang="ru-RU" sz="1000" strike="noStrike" u="none">
                <a:solidFill>
                  <a:srgbClr val="000000"/>
                </a:solidFill>
                <a:uFillTx/>
                <a:latin typeface="Arial"/>
              </a:rPr>
              <a:t>(Источник: </a:t>
            </a:r>
            <a:r>
              <a:rPr b="0" i="1" lang="ru-RU" sz="1000" strike="noStrike" u="none">
                <a:solidFill>
                  <a:srgbClr val="000000"/>
                </a:solidFill>
                <a:uFillTx/>
                <a:latin typeface="Arial"/>
                <a:hlinkClick r:id="rId2"/>
              </a:rPr>
              <a:t>https://doi.org/10.1128/jvi.01898-19</a:t>
            </a:r>
            <a:r>
              <a:rPr b="0" i="1" lang="ru-RU" sz="1000" strike="noStrike" u="none">
                <a:solidFill>
                  <a:srgbClr val="000000"/>
                </a:solidFill>
                <a:uFillTx/>
                <a:latin typeface="Arial"/>
              </a:rPr>
              <a:t>, 2020) </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Alphaflexiviridae</a:t>
            </a:r>
            <a:endParaRPr b="0" lang="ru-RU" sz="4400" strike="noStrike" u="none">
              <a:solidFill>
                <a:srgbClr val="000000"/>
              </a:solidFill>
              <a:uFillTx/>
              <a:latin typeface="Arial"/>
            </a:endParaRPr>
          </a:p>
        </p:txBody>
      </p:sp>
      <p:pic>
        <p:nvPicPr>
          <p:cNvPr id="12" name="" descr=""/>
          <p:cNvPicPr/>
          <p:nvPr/>
        </p:nvPicPr>
        <p:blipFill>
          <a:blip r:embed="rId1"/>
          <a:stretch/>
        </p:blipFill>
        <p:spPr>
          <a:xfrm>
            <a:off x="428040" y="984600"/>
            <a:ext cx="2773080" cy="4208400"/>
          </a:xfrm>
          <a:prstGeom prst="rect">
            <a:avLst/>
          </a:prstGeom>
          <a:ln w="0">
            <a:noFill/>
          </a:ln>
        </p:spPr>
      </p:pic>
      <p:sp>
        <p:nvSpPr>
          <p:cNvPr id="13" name=""/>
          <p:cNvSpPr txBox="1"/>
          <p:nvPr/>
        </p:nvSpPr>
        <p:spPr>
          <a:xfrm>
            <a:off x="3805560" y="1407600"/>
            <a:ext cx="5960160" cy="3260520"/>
          </a:xfrm>
          <a:prstGeom prst="rect">
            <a:avLst/>
          </a:prstGeom>
          <a:noFill/>
          <a:ln w="0">
            <a:noFill/>
          </a:ln>
        </p:spPr>
        <p:txBody>
          <a:bodyPr lIns="90000" rIns="90000" tIns="45000" bIns="45000" anchor="t">
            <a:noAutofit/>
          </a:bodyPr>
          <a:p>
            <a:r>
              <a:rPr b="1" lang="ru-RU" sz="1000" strike="noStrike" u="none">
                <a:solidFill>
                  <a:srgbClr val="000000"/>
                </a:solidFill>
                <a:uFillTx/>
                <a:latin typeface="Arial"/>
              </a:rPr>
              <a:t>Рисунок 2.</a:t>
            </a:r>
            <a:r>
              <a:rPr b="0" lang="ru-RU" sz="1000" strike="noStrike" u="none">
                <a:solidFill>
                  <a:srgbClr val="000000"/>
                </a:solidFill>
                <a:uFillTx/>
                <a:latin typeface="Arial"/>
              </a:rPr>
              <a:t> </a:t>
            </a:r>
            <a:r>
              <a:rPr b="0" i="1" lang="ru-RU" sz="1000" strike="noStrike" u="none">
                <a:solidFill>
                  <a:srgbClr val="000000"/>
                </a:solidFill>
                <a:uFillTx/>
                <a:latin typeface="Arial"/>
              </a:rPr>
              <a:t>Alphaflexiviridae</a:t>
            </a:r>
            <a:r>
              <a:rPr b="0" lang="ru-RU" sz="1000" strike="noStrike" u="none">
                <a:solidFill>
                  <a:srgbClr val="000000"/>
                </a:solidFill>
                <a:uFillTx/>
                <a:latin typeface="Arial"/>
              </a:rPr>
              <a:t>. Схема, показывающая организацию генома представителей родов семейства </a:t>
            </a:r>
            <a:r>
              <a:rPr b="0" i="1" lang="ru-RU" sz="1000" strike="noStrike" u="none">
                <a:solidFill>
                  <a:srgbClr val="000000"/>
                </a:solidFill>
                <a:uFillTx/>
                <a:latin typeface="Arial"/>
              </a:rPr>
              <a:t>Alphaflexiviridae</a:t>
            </a:r>
            <a:r>
              <a:rPr b="0" lang="ru-RU" sz="1000" strike="noStrike" u="none">
                <a:solidFill>
                  <a:srgbClr val="000000"/>
                </a:solidFill>
                <a:uFillTx/>
                <a:latin typeface="Arial"/>
              </a:rPr>
              <a:t>. Блоки обозначают предполагаемые открытые рамки считывания (ORF).</a:t>
            </a:r>
            <a:endParaRPr b="0" lang="ru-RU" sz="1000" strike="noStrike" u="none">
              <a:solidFill>
                <a:srgbClr val="000000"/>
              </a:solidFill>
              <a:uFillTx/>
              <a:latin typeface="Arial"/>
            </a:endParaRPr>
          </a:p>
          <a:p>
            <a:r>
              <a:rPr b="0" lang="ru-RU" sz="1000" strike="noStrike" u="none">
                <a:solidFill>
                  <a:srgbClr val="000000"/>
                </a:solidFill>
                <a:uFillTx/>
                <a:latin typeface="Arial"/>
              </a:rPr>
              <a:t>Белки репликазы (Rep) показаны </a:t>
            </a:r>
            <a:r>
              <a:rPr b="0" lang="ru-RU" sz="1000" strike="noStrike" u="none">
                <a:solidFill>
                  <a:srgbClr val="000000"/>
                </a:solidFill>
                <a:highlight>
                  <a:srgbClr val="729fcf"/>
                </a:highlight>
                <a:uFillTx/>
                <a:latin typeface="Arial"/>
              </a:rPr>
              <a:t>синим цветом</a:t>
            </a:r>
            <a:r>
              <a:rPr b="0" lang="ru-RU" sz="1000" strike="noStrike" u="none">
                <a:solidFill>
                  <a:srgbClr val="000000"/>
                </a:solidFill>
                <a:uFillTx/>
                <a:latin typeface="Arial"/>
              </a:rPr>
              <a:t>,</a:t>
            </a:r>
            <a:endParaRPr b="0" lang="ru-RU" sz="1000" strike="noStrike" u="none">
              <a:solidFill>
                <a:srgbClr val="000000"/>
              </a:solidFill>
              <a:uFillTx/>
              <a:latin typeface="Arial"/>
            </a:endParaRPr>
          </a:p>
          <a:p>
            <a:r>
              <a:rPr b="0" lang="ru-RU" sz="1000" strike="noStrike" u="none">
                <a:solidFill>
                  <a:srgbClr val="000000"/>
                </a:solidFill>
                <a:uFillTx/>
                <a:latin typeface="Arial"/>
              </a:rPr>
              <a:t>белки тройного генного блока (TGB) — </a:t>
            </a:r>
            <a:r>
              <a:rPr b="0" lang="ru-RU" sz="1000" strike="noStrike" u="none">
                <a:solidFill>
                  <a:srgbClr val="000000"/>
                </a:solidFill>
                <a:highlight>
                  <a:srgbClr val="ffff00"/>
                </a:highlight>
                <a:uFillTx/>
                <a:latin typeface="Arial"/>
              </a:rPr>
              <a:t>желтым</a:t>
            </a:r>
            <a:r>
              <a:rPr b="0" lang="ru-RU" sz="1000" strike="noStrike" u="none">
                <a:solidFill>
                  <a:srgbClr val="000000"/>
                </a:solidFill>
                <a:uFillTx/>
                <a:latin typeface="Arial"/>
              </a:rPr>
              <a:t>,</a:t>
            </a:r>
            <a:endParaRPr b="0" lang="ru-RU" sz="1000" strike="noStrike" u="none">
              <a:solidFill>
                <a:srgbClr val="000000"/>
              </a:solidFill>
              <a:uFillTx/>
              <a:latin typeface="Arial"/>
            </a:endParaRPr>
          </a:p>
          <a:p>
            <a:r>
              <a:rPr b="0" lang="ru-RU" sz="1000" strike="noStrike" u="none">
                <a:solidFill>
                  <a:srgbClr val="000000"/>
                </a:solidFill>
                <a:uFillTx/>
                <a:latin typeface="Arial"/>
              </a:rPr>
              <a:t>белок движения типа 3A (3A-like movement protein) — </a:t>
            </a:r>
            <a:r>
              <a:rPr b="0" lang="ru-RU" sz="1000" strike="noStrike" u="none">
                <a:solidFill>
                  <a:srgbClr val="000000"/>
                </a:solidFill>
                <a:highlight>
                  <a:srgbClr val="ff8000"/>
                </a:highlight>
                <a:uFillTx/>
                <a:latin typeface="Arial"/>
              </a:rPr>
              <a:t>оранжевым</a:t>
            </a:r>
            <a:r>
              <a:rPr b="0" lang="ru-RU" sz="1000" strike="noStrike" u="none">
                <a:solidFill>
                  <a:srgbClr val="000000"/>
                </a:solidFill>
                <a:uFillTx/>
                <a:latin typeface="Arial"/>
              </a:rPr>
              <a:t>,</a:t>
            </a:r>
            <a:endParaRPr b="0" lang="ru-RU" sz="1000" strike="noStrike" u="none">
              <a:solidFill>
                <a:srgbClr val="000000"/>
              </a:solidFill>
              <a:uFillTx/>
              <a:latin typeface="Arial"/>
            </a:endParaRPr>
          </a:p>
          <a:p>
            <a:r>
              <a:rPr b="0" lang="ru-RU" sz="1000" strike="noStrike" u="none">
                <a:solidFill>
                  <a:srgbClr val="000000"/>
                </a:solidFill>
                <a:uFillTx/>
                <a:latin typeface="Arial"/>
              </a:rPr>
              <a:t>капсидные белки — </a:t>
            </a:r>
            <a:r>
              <a:rPr b="0" lang="ru-RU" sz="1000" strike="noStrike" u="none">
                <a:solidFill>
                  <a:srgbClr val="000000"/>
                </a:solidFill>
                <a:highlight>
                  <a:srgbClr val="ff0000"/>
                </a:highlight>
                <a:uFillTx/>
                <a:latin typeface="Arial"/>
              </a:rPr>
              <a:t>красным</a:t>
            </a:r>
            <a:r>
              <a:rPr b="0" lang="ru-RU" sz="1000" strike="noStrike" u="none">
                <a:solidFill>
                  <a:srgbClr val="000000"/>
                </a:solidFill>
                <a:uFillTx/>
                <a:latin typeface="Arial"/>
              </a:rPr>
              <a:t>,</a:t>
            </a:r>
            <a:endParaRPr b="0" lang="ru-RU" sz="1000" strike="noStrike" u="none">
              <a:solidFill>
                <a:srgbClr val="000000"/>
              </a:solidFill>
              <a:uFillTx/>
              <a:latin typeface="Arial"/>
            </a:endParaRPr>
          </a:p>
          <a:p>
            <a:r>
              <a:rPr b="0" lang="ru-RU" sz="1000" strike="noStrike" u="none">
                <a:solidFill>
                  <a:srgbClr val="000000"/>
                </a:solidFill>
                <a:uFillTx/>
                <a:latin typeface="Arial"/>
              </a:rPr>
              <a:t>белки, связывающие РНК, — </a:t>
            </a:r>
            <a:r>
              <a:rPr b="0" lang="ru-RU" sz="1000" strike="noStrike" u="none">
                <a:solidFill>
                  <a:srgbClr val="000000"/>
                </a:solidFill>
                <a:highlight>
                  <a:srgbClr val="a1467e"/>
                </a:highlight>
                <a:uFillTx/>
                <a:latin typeface="Arial"/>
              </a:rPr>
              <a:t>фиолетовым</a:t>
            </a:r>
            <a:r>
              <a:rPr b="0" lang="ru-RU" sz="1000" strike="noStrike" u="none">
                <a:solidFill>
                  <a:srgbClr val="000000"/>
                </a:solidFill>
                <a:uFillTx/>
                <a:latin typeface="Arial"/>
              </a:rPr>
              <a:t>.</a:t>
            </a:r>
            <a:endParaRPr b="0" lang="ru-RU" sz="1000" strike="noStrike" u="none">
              <a:solidFill>
                <a:srgbClr val="000000"/>
              </a:solidFill>
              <a:uFillTx/>
              <a:latin typeface="Arial"/>
            </a:endParaRPr>
          </a:p>
          <a:p>
            <a:r>
              <a:rPr b="0" lang="ru-RU" sz="1000" strike="noStrike" u="none">
                <a:solidFill>
                  <a:srgbClr val="000000"/>
                </a:solidFill>
                <a:uFillTx/>
                <a:latin typeface="Arial"/>
              </a:rPr>
              <a:t>Другие ORF обозначены белым цветом.</a:t>
            </a:r>
            <a:endParaRPr b="0" lang="ru-RU" sz="1000" strike="noStrike" u="none">
              <a:solidFill>
                <a:srgbClr val="000000"/>
              </a:solidFill>
              <a:uFillTx/>
              <a:latin typeface="Arial"/>
            </a:endParaRPr>
          </a:p>
          <a:p>
            <a:r>
              <a:rPr b="0" lang="ru-RU" sz="1000" strike="noStrike" u="none">
                <a:solidFill>
                  <a:srgbClr val="000000"/>
                </a:solidFill>
                <a:uFillTx/>
                <a:latin typeface="Arial"/>
              </a:rPr>
              <a:t>Домен метилтрансферазы (M), AlkB (A), хеликаза (H) и РНК-зависимая РНК-полимераза (R) репликазы также указаны. Скобки показывают, что ORF могут отсутствовать у некоторых представителей рода, а пунктирный контур ORF указывает на отсутствие старт-кодона у изолятов вирусов нескольких видов рода.</a:t>
            </a:r>
            <a:endParaRPr b="0" lang="ru-RU" sz="1000" strike="noStrike" u="none">
              <a:solidFill>
                <a:srgbClr val="000000"/>
              </a:solidFill>
              <a:uFillTx/>
              <a:latin typeface="Arial"/>
            </a:endParaRPr>
          </a:p>
          <a:p>
            <a:endParaRPr b="0" lang="ru-RU" sz="1000" strike="noStrike" u="none">
              <a:solidFill>
                <a:srgbClr val="000000"/>
              </a:solidFill>
              <a:uFillTx/>
              <a:latin typeface="Arial"/>
            </a:endParaRPr>
          </a:p>
        </p:txBody>
      </p:sp>
      <p:sp>
        <p:nvSpPr>
          <p:cNvPr id="14" name=""/>
          <p:cNvSpPr txBox="1"/>
          <p:nvPr/>
        </p:nvSpPr>
        <p:spPr>
          <a:xfrm>
            <a:off x="692640" y="5239080"/>
            <a:ext cx="1627560" cy="37440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Рис.1. Строение генома </a:t>
            </a:r>
            <a:br>
              <a:rPr sz="1000"/>
            </a:br>
            <a:r>
              <a:rPr b="0" lang="ru-RU" sz="1000" strike="noStrike" u="none">
                <a:solidFill>
                  <a:srgbClr val="000000"/>
                </a:solidFill>
                <a:uFillTx/>
                <a:latin typeface="Arial"/>
              </a:rPr>
              <a:t>(</a:t>
            </a:r>
            <a:r>
              <a:rPr b="0" i="1" lang="ru-RU" sz="1000" strike="noStrike" u="none">
                <a:solidFill>
                  <a:srgbClr val="000000"/>
                </a:solidFill>
                <a:uFillTx/>
                <a:latin typeface="Arial"/>
              </a:rPr>
              <a:t>Источник: ICTV Report</a:t>
            </a:r>
            <a:r>
              <a:rPr b="0" lang="ru-RU" sz="1000" strike="noStrike" u="none">
                <a:solidFill>
                  <a:srgbClr val="000000"/>
                </a:solidFill>
                <a:uFillTx/>
                <a:latin typeface="Arial"/>
              </a:rPr>
              <a:t>)</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74160"/>
            <a:ext cx="9071640" cy="125028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Potyviridae: </a:t>
            </a:r>
            <a:br>
              <a:rPr sz="4400"/>
            </a:br>
            <a:r>
              <a:rPr b="0" lang="ru-RU" sz="4400" strike="noStrike" u="none">
                <a:solidFill>
                  <a:srgbClr val="000000"/>
                </a:solidFill>
                <a:uFillTx/>
                <a:latin typeface="Arial"/>
              </a:rPr>
              <a:t>Патогенность и человек</a:t>
            </a:r>
            <a:endParaRPr b="0" lang="ru-RU" sz="4400" strike="noStrike" u="none">
              <a:solidFill>
                <a:srgbClr val="000000"/>
              </a:solidFill>
              <a:uFillTx/>
              <a:latin typeface="Arial"/>
            </a:endParaRPr>
          </a:p>
        </p:txBody>
      </p:sp>
      <p:sp>
        <p:nvSpPr>
          <p:cNvPr id="70" name=""/>
          <p:cNvSpPr txBox="1"/>
          <p:nvPr/>
        </p:nvSpPr>
        <p:spPr>
          <a:xfrm>
            <a:off x="360000" y="1800000"/>
            <a:ext cx="3240000" cy="342000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Вирусы семейства Potyviridae могут заражать широкий спектр растений, включая картофель, но обычно имеют узкий диапазон естественных хозяев. Основным способом передачи являются тли, которые передают вирусы неперсистентно. Некоторые вирусы могут также передаваться через семена или пыльцу. Например, вирус zucchini yellow mosaic может передаваться через пыльцу. Вирусы других родов передаются клещами или плазмодиофорами.</a:t>
            </a:r>
            <a:endParaRPr b="0" lang="ru-RU" sz="1000" strike="noStrike" u="none">
              <a:solidFill>
                <a:srgbClr val="000000"/>
              </a:solidFill>
              <a:uFillTx/>
              <a:latin typeface="Arial"/>
            </a:endParaRPr>
          </a:p>
        </p:txBody>
      </p:sp>
      <p:pic>
        <p:nvPicPr>
          <p:cNvPr id="71" name="" descr=""/>
          <p:cNvPicPr/>
          <p:nvPr/>
        </p:nvPicPr>
        <p:blipFill>
          <a:blip r:embed="rId1"/>
          <a:stretch/>
        </p:blipFill>
        <p:spPr>
          <a:xfrm>
            <a:off x="4318920" y="1766160"/>
            <a:ext cx="3061080" cy="1293840"/>
          </a:xfrm>
          <a:prstGeom prst="rect">
            <a:avLst/>
          </a:prstGeom>
          <a:ln w="0">
            <a:noFill/>
          </a:ln>
        </p:spPr>
      </p:pic>
      <p:pic>
        <p:nvPicPr>
          <p:cNvPr id="72" name="" descr=""/>
          <p:cNvPicPr/>
          <p:nvPr/>
        </p:nvPicPr>
        <p:blipFill>
          <a:blip r:embed="rId2"/>
          <a:stretch/>
        </p:blipFill>
        <p:spPr>
          <a:xfrm>
            <a:off x="7462800" y="1781640"/>
            <a:ext cx="2257200" cy="2257200"/>
          </a:xfrm>
          <a:prstGeom prst="rect">
            <a:avLst/>
          </a:prstGeom>
          <a:ln w="0">
            <a:noFill/>
          </a:ln>
        </p:spPr>
      </p:pic>
      <p:pic>
        <p:nvPicPr>
          <p:cNvPr id="73" name="" descr=""/>
          <p:cNvPicPr/>
          <p:nvPr/>
        </p:nvPicPr>
        <p:blipFill>
          <a:blip r:embed="rId3"/>
          <a:stretch/>
        </p:blipFill>
        <p:spPr>
          <a:xfrm>
            <a:off x="4842360" y="3137400"/>
            <a:ext cx="2537640" cy="2442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Alphaflexiviridae: Морфология </a:t>
            </a:r>
            <a:endParaRPr b="0" lang="ru-RU" sz="4400" strike="noStrike" u="none">
              <a:solidFill>
                <a:srgbClr val="000000"/>
              </a:solidFill>
              <a:uFillTx/>
              <a:latin typeface="Arial"/>
            </a:endParaRPr>
          </a:p>
        </p:txBody>
      </p:sp>
      <p:sp>
        <p:nvSpPr>
          <p:cNvPr id="16" name="PlaceHolder 2"/>
          <p:cNvSpPr>
            <a:spLocks noGrp="1"/>
          </p:cNvSpPr>
          <p:nvPr>
            <p:ph/>
          </p:nvPr>
        </p:nvSpPr>
        <p:spPr>
          <a:xfrm>
            <a:off x="801360" y="3375000"/>
            <a:ext cx="3534840" cy="470520"/>
          </a:xfrm>
          <a:prstGeom prst="rect">
            <a:avLst/>
          </a:prstGeom>
          <a:noFill/>
          <a:ln w="0">
            <a:noFill/>
          </a:ln>
        </p:spPr>
        <p:txBody>
          <a:bodyPr lIns="0" rIns="0" tIns="0" bIns="0" anchor="t">
            <a:normAutofit/>
          </a:bodyPr>
          <a:p>
            <a:pPr marL="432000" indent="-324000">
              <a:spcBef>
                <a:spcPts val="1191"/>
              </a:spcBef>
              <a:spcAft>
                <a:spcPts val="992"/>
              </a:spcAft>
              <a:buClr>
                <a:srgbClr val="000000"/>
              </a:buClr>
              <a:buSzPct val="45000"/>
              <a:buFont typeface="Wingdings" charset="2"/>
              <a:buChar char=""/>
            </a:pPr>
            <a:r>
              <a:rPr b="0" lang="ru-RU" sz="1000" strike="noStrike" u="none">
                <a:solidFill>
                  <a:srgbClr val="000000"/>
                </a:solidFill>
                <a:uFillTx/>
                <a:latin typeface="Arial"/>
              </a:rPr>
              <a:t>Без суперкапсида, изогнутые, нитевидные, длиной  470-800 нм или более и 12-13 нм в диаметре</a:t>
            </a:r>
            <a:endParaRPr b="0" lang="ru-RU" sz="1000" strike="noStrike" u="none">
              <a:solidFill>
                <a:srgbClr val="000000"/>
              </a:solidFill>
              <a:uFillTx/>
              <a:latin typeface="Arial"/>
            </a:endParaRPr>
          </a:p>
        </p:txBody>
      </p:sp>
      <p:pic>
        <p:nvPicPr>
          <p:cNvPr id="17" name="" descr=""/>
          <p:cNvPicPr/>
          <p:nvPr/>
        </p:nvPicPr>
        <p:blipFill>
          <a:blip r:embed="rId1"/>
          <a:stretch/>
        </p:blipFill>
        <p:spPr>
          <a:xfrm>
            <a:off x="1128240" y="1616760"/>
            <a:ext cx="8100720" cy="1258200"/>
          </a:xfrm>
          <a:prstGeom prst="rect">
            <a:avLst/>
          </a:prstGeom>
          <a:ln w="0">
            <a:noFill/>
          </a:ln>
        </p:spPr>
      </p:pic>
      <p:sp>
        <p:nvSpPr>
          <p:cNvPr id="18" name=""/>
          <p:cNvSpPr txBox="1"/>
          <p:nvPr/>
        </p:nvSpPr>
        <p:spPr>
          <a:xfrm>
            <a:off x="5867280" y="3370680"/>
            <a:ext cx="2764800" cy="51588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Рис.2. Строение вириона </a:t>
            </a:r>
            <a:br>
              <a:rPr sz="1000"/>
            </a:br>
            <a:r>
              <a:rPr b="0" lang="ru-RU" sz="1000" strike="noStrike" u="none">
                <a:solidFill>
                  <a:srgbClr val="000000"/>
                </a:solidFill>
                <a:uFillTx/>
                <a:latin typeface="Arial"/>
              </a:rPr>
              <a:t>(</a:t>
            </a:r>
            <a:r>
              <a:rPr b="0" i="1" lang="ru-RU" sz="1000" strike="noStrike" u="none">
                <a:solidFill>
                  <a:srgbClr val="000000"/>
                </a:solidFill>
                <a:uFillTx/>
                <a:latin typeface="Arial"/>
              </a:rPr>
              <a:t>Источник: Viralzone</a:t>
            </a:r>
            <a:r>
              <a:rPr b="0" lang="ru-RU" sz="1000" strike="noStrike" u="none">
                <a:solidFill>
                  <a:srgbClr val="000000"/>
                </a:solidFill>
                <a:uFillTx/>
                <a:latin typeface="Arial"/>
              </a:rPr>
              <a:t>)</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Alphaflexiviridae: Репликация</a:t>
            </a:r>
            <a:endParaRPr b="0" lang="ru-RU" sz="4400" strike="noStrike" u="none">
              <a:solidFill>
                <a:srgbClr val="000000"/>
              </a:solidFill>
              <a:uFillTx/>
              <a:latin typeface="Arial"/>
            </a:endParaRPr>
          </a:p>
        </p:txBody>
      </p:sp>
      <p:sp>
        <p:nvSpPr>
          <p:cNvPr id="20" name=""/>
          <p:cNvSpPr txBox="1"/>
          <p:nvPr/>
        </p:nvSpPr>
        <p:spPr>
          <a:xfrm>
            <a:off x="298800" y="1212840"/>
            <a:ext cx="6025320" cy="4012200"/>
          </a:xfrm>
          <a:prstGeom prst="rect">
            <a:avLst/>
          </a:prstGeom>
          <a:noFill/>
          <a:ln w="0">
            <a:noFill/>
          </a:ln>
        </p:spPr>
        <p:txBody>
          <a:bodyPr lIns="90000" rIns="90000" tIns="45000" bIns="45000" anchor="t">
            <a:noAutofit/>
          </a:bodyPr>
          <a:p>
            <a:r>
              <a:rPr b="1" lang="ru-RU" sz="1500" strike="noStrike" u="none">
                <a:solidFill>
                  <a:srgbClr val="ff0000"/>
                </a:solidFill>
                <a:uFillTx/>
                <a:latin typeface="Arial"/>
              </a:rPr>
              <a:t>ЦИТОПЛАЗМАТИЧЕСКАЯ</a:t>
            </a:r>
            <a:endParaRPr b="0" lang="ru-RU" sz="15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 проникает в клетку хозяина.</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Происходит разборка вириона (uncoating) и высвобождение вирусной геномной РНК в цитоплазму.</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Вирусная РНК переводится как моноцистронная мРНК для синтеза РНК-зависимой РНК-полимеразы (RdRp), кодируемой ORF, расположенным ближе к 5'-концу.</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Репликация происходит в вирусных фабриках, рекрутированных белком TGB1. На основе одноцепочечной РНК (+) синтезируется двуцепочечная РНК (dsRNA).</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Двуцепочечная РНК используется для транскрипции/репликации, что обеспечивает синтез вирусных мРНК и новых геномов одноцепочечной РНК (+).</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Внутренние субгеномные промоторы используются для транскрипции субгеномных РНК (sgRNAs). Трансляция этих sgRNAs приводит к синтезу капсидных и двигательных белков.</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Сборка новых вирусных частиц.</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Белки тройного генного блока (TGBp) обеспечивают движение вируса от клетки к клетке и на дальние расстояния.</a:t>
            </a:r>
            <a:endParaRPr b="0" lang="ru-RU" sz="1000" strike="noStrike" u="none">
              <a:solidFill>
                <a:srgbClr val="000000"/>
              </a:solidFill>
              <a:uFillTx/>
              <a:latin typeface="Arial"/>
            </a:endParaRPr>
          </a:p>
        </p:txBody>
      </p:sp>
      <p:pic>
        <p:nvPicPr>
          <p:cNvPr id="21" name="" descr=""/>
          <p:cNvPicPr/>
          <p:nvPr/>
        </p:nvPicPr>
        <p:blipFill>
          <a:blip r:embed="rId1"/>
          <a:stretch/>
        </p:blipFill>
        <p:spPr>
          <a:xfrm>
            <a:off x="6484680" y="2049120"/>
            <a:ext cx="3530520" cy="1582200"/>
          </a:xfrm>
          <a:prstGeom prst="rect">
            <a:avLst/>
          </a:prstGeom>
          <a:ln w="0">
            <a:noFill/>
          </a:ln>
        </p:spPr>
      </p:pic>
      <p:sp>
        <p:nvSpPr>
          <p:cNvPr id="22" name=""/>
          <p:cNvSpPr txBox="1"/>
          <p:nvPr/>
        </p:nvSpPr>
        <p:spPr>
          <a:xfrm>
            <a:off x="6640920" y="3789720"/>
            <a:ext cx="2480400" cy="37404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Рис.3. Строение генома </a:t>
            </a:r>
            <a:br>
              <a:rPr sz="1000"/>
            </a:br>
            <a:r>
              <a:rPr b="0" lang="ru-RU" sz="1000" strike="noStrike" u="none">
                <a:solidFill>
                  <a:srgbClr val="000000"/>
                </a:solidFill>
                <a:uFillTx/>
                <a:latin typeface="Arial"/>
              </a:rPr>
              <a:t>(</a:t>
            </a:r>
            <a:r>
              <a:rPr b="0" i="1" lang="ru-RU" sz="1000" strike="noStrike" u="none">
                <a:solidFill>
                  <a:srgbClr val="000000"/>
                </a:solidFill>
                <a:uFillTx/>
                <a:latin typeface="Arial"/>
              </a:rPr>
              <a:t>Источник: Viralzone</a:t>
            </a:r>
            <a:r>
              <a:rPr b="0" lang="ru-RU" sz="1000" strike="noStrike" u="none">
                <a:solidFill>
                  <a:srgbClr val="000000"/>
                </a:solidFill>
                <a:uFillTx/>
                <a:latin typeface="Arial"/>
              </a:rPr>
              <a:t>)</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Репликация</a:t>
            </a:r>
            <a:endParaRPr b="0" lang="ru-RU" sz="4400" strike="noStrike" u="none">
              <a:solidFill>
                <a:srgbClr val="000000"/>
              </a:solidFill>
              <a:uFillTx/>
              <a:latin typeface="Arial"/>
            </a:endParaRPr>
          </a:p>
        </p:txBody>
      </p:sp>
      <p:pic>
        <p:nvPicPr>
          <p:cNvPr id="24" name="" descr=""/>
          <p:cNvPicPr/>
          <p:nvPr/>
        </p:nvPicPr>
        <p:blipFill>
          <a:blip r:embed="rId1"/>
          <a:stretch/>
        </p:blipFill>
        <p:spPr>
          <a:xfrm>
            <a:off x="285840" y="1103040"/>
            <a:ext cx="5403600" cy="2830320"/>
          </a:xfrm>
          <a:prstGeom prst="rect">
            <a:avLst/>
          </a:prstGeom>
          <a:ln w="0">
            <a:noFill/>
          </a:ln>
        </p:spPr>
      </p:pic>
      <p:pic>
        <p:nvPicPr>
          <p:cNvPr id="25" name="" descr=""/>
          <p:cNvPicPr/>
          <p:nvPr/>
        </p:nvPicPr>
        <p:blipFill>
          <a:blip r:embed="rId2"/>
          <a:stretch/>
        </p:blipFill>
        <p:spPr>
          <a:xfrm>
            <a:off x="5812200" y="1064880"/>
            <a:ext cx="4074480" cy="2543400"/>
          </a:xfrm>
          <a:prstGeom prst="rect">
            <a:avLst/>
          </a:prstGeom>
          <a:ln w="0">
            <a:noFill/>
          </a:ln>
        </p:spPr>
      </p:pic>
      <p:pic>
        <p:nvPicPr>
          <p:cNvPr id="26" name="" descr=""/>
          <p:cNvPicPr/>
          <p:nvPr/>
        </p:nvPicPr>
        <p:blipFill>
          <a:blip r:embed="rId3"/>
          <a:stretch/>
        </p:blipFill>
        <p:spPr>
          <a:xfrm>
            <a:off x="3562200" y="3635640"/>
            <a:ext cx="2668320" cy="1581480"/>
          </a:xfrm>
          <a:prstGeom prst="rect">
            <a:avLst/>
          </a:prstGeom>
          <a:ln w="0">
            <a:noFill/>
          </a:ln>
        </p:spPr>
      </p:pic>
      <p:sp>
        <p:nvSpPr>
          <p:cNvPr id="27" name=""/>
          <p:cNvSpPr txBox="1"/>
          <p:nvPr/>
        </p:nvSpPr>
        <p:spPr>
          <a:xfrm>
            <a:off x="386280" y="4448880"/>
            <a:ext cx="2515320" cy="79956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 4. Возможные версии взаимодействия РНК вируса бамбуковой мозаики </a:t>
            </a:r>
            <a:br>
              <a:rPr sz="1000"/>
            </a:br>
            <a:r>
              <a:rPr b="0" lang="ru-RU" sz="1000" strike="noStrike" u="none">
                <a:solidFill>
                  <a:srgbClr val="000000"/>
                </a:solidFill>
                <a:uFillTx/>
                <a:latin typeface="Arial"/>
                <a:hlinkClick r:id="rId4"/>
              </a:rPr>
              <a:t>https://doi.org/10.3389/fmicb.2017.00437</a:t>
            </a:r>
            <a:r>
              <a:rPr b="0" lang="ru-RU" sz="1000" strike="noStrike" u="none">
                <a:solidFill>
                  <a:srgbClr val="000000"/>
                </a:solidFill>
                <a:uFillTx/>
                <a:latin typeface="Arial"/>
                <a:hlinkClick r:id="rId5"/>
              </a:rPr>
              <a:t>https://doi.org/10.3389/fmicb.2017.00759 </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74160"/>
            <a:ext cx="9071640" cy="125028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Alphaflexiviridae:</a:t>
            </a:r>
            <a:br>
              <a:rPr sz="4400"/>
            </a:br>
            <a:r>
              <a:rPr b="0" lang="ru-RU" sz="4400" strike="noStrike" u="none">
                <a:solidFill>
                  <a:srgbClr val="000000"/>
                </a:solidFill>
                <a:uFillTx/>
                <a:latin typeface="Arial"/>
              </a:rPr>
              <a:t>Болезни и влияние на человека</a:t>
            </a:r>
            <a:endParaRPr b="0" lang="ru-RU" sz="4400" strike="noStrike" u="none">
              <a:solidFill>
                <a:srgbClr val="000000"/>
              </a:solidFill>
              <a:uFillTx/>
              <a:latin typeface="Arial"/>
            </a:endParaRPr>
          </a:p>
        </p:txBody>
      </p:sp>
      <p:sp>
        <p:nvSpPr>
          <p:cNvPr id="29" name="PlaceHolder 2"/>
          <p:cNvSpPr>
            <a:spLocks noGrp="1"/>
          </p:cNvSpPr>
          <p:nvPr>
            <p:ph/>
          </p:nvPr>
        </p:nvSpPr>
        <p:spPr>
          <a:xfrm>
            <a:off x="504000" y="1830240"/>
            <a:ext cx="9071640" cy="3288240"/>
          </a:xfrm>
          <a:prstGeom prst="rect">
            <a:avLst/>
          </a:prstGeom>
          <a:noFill/>
          <a:ln w="0">
            <a:noFill/>
          </a:ln>
        </p:spPr>
        <p:txBody>
          <a:bodyPr lIns="0" rIns="0" tIns="0" bIns="0" anchor="t">
            <a:normAutofit/>
          </a:bodyPr>
          <a:p>
            <a:pPr marL="432000" indent="-324000">
              <a:spcBef>
                <a:spcPts val="1191"/>
              </a:spcBef>
              <a:spcAft>
                <a:spcPts val="992"/>
              </a:spcAft>
              <a:buClr>
                <a:srgbClr val="000000"/>
              </a:buClr>
              <a:buSzPct val="45000"/>
              <a:buFont typeface="Wingdings" charset="2"/>
              <a:buChar char=""/>
            </a:pPr>
            <a:r>
              <a:rPr b="0" lang="ru-RU" sz="1300" strike="noStrike" u="none">
                <a:solidFill>
                  <a:srgbClr val="000000"/>
                </a:solidFill>
                <a:uFillTx/>
                <a:latin typeface="Arial"/>
              </a:rPr>
              <a:t>Альфафлексивирусы были обнаружены в широком диапазоне однодольных и двудольных растений, но спектр хозяев для каждого отдельного вида обычно ограничен. </a:t>
            </a:r>
            <a:endParaRPr b="0" lang="ru-RU" sz="1300" strike="noStrike" u="none">
              <a:solidFill>
                <a:srgbClr val="000000"/>
              </a:solidFill>
              <a:uFillTx/>
              <a:latin typeface="Arial"/>
            </a:endParaRPr>
          </a:p>
          <a:p>
            <a:pPr marL="432000" indent="-324000">
              <a:spcBef>
                <a:spcPts val="1191"/>
              </a:spcBef>
              <a:spcAft>
                <a:spcPts val="992"/>
              </a:spcAft>
              <a:buClr>
                <a:srgbClr val="000000"/>
              </a:buClr>
              <a:buSzPct val="45000"/>
              <a:buFont typeface="Wingdings" charset="2"/>
              <a:buChar char=""/>
            </a:pPr>
            <a:r>
              <a:rPr b="0" lang="ru-RU" sz="1300" strike="noStrike" u="none">
                <a:solidFill>
                  <a:srgbClr val="000000"/>
                </a:solidFill>
                <a:uFillTx/>
                <a:latin typeface="Arial"/>
              </a:rPr>
              <a:t>Многие вирусы оказывают </a:t>
            </a:r>
            <a:r>
              <a:rPr b="0" lang="ru-RU" sz="1300" strike="noStrike" u="none">
                <a:solidFill>
                  <a:srgbClr val="000000"/>
                </a:solidFill>
                <a:highlight>
                  <a:srgbClr val="729fcf"/>
                </a:highlight>
                <a:uFillTx/>
                <a:latin typeface="Arial"/>
              </a:rPr>
              <a:t>относительно</a:t>
            </a:r>
            <a:r>
              <a:rPr b="0" lang="ru-RU" sz="1300" strike="noStrike" u="none">
                <a:solidFill>
                  <a:srgbClr val="000000"/>
                </a:solidFill>
                <a:uFillTx/>
                <a:latin typeface="Arial"/>
              </a:rPr>
              <a:t> мягкое воздействие на своих хозяев. </a:t>
            </a:r>
            <a:endParaRPr b="0" lang="ru-RU" sz="1300" strike="noStrike" u="none">
              <a:solidFill>
                <a:srgbClr val="000000"/>
              </a:solidFill>
              <a:uFillTx/>
              <a:latin typeface="Arial"/>
            </a:endParaRPr>
          </a:p>
          <a:p>
            <a:pPr marL="432000" indent="-324000">
              <a:spcBef>
                <a:spcPts val="1191"/>
              </a:spcBef>
              <a:spcAft>
                <a:spcPts val="992"/>
              </a:spcAft>
              <a:buClr>
                <a:srgbClr val="000000"/>
              </a:buClr>
              <a:buSzPct val="45000"/>
              <a:buFont typeface="Wingdings" charset="2"/>
              <a:buChar char=""/>
            </a:pPr>
            <a:r>
              <a:rPr b="0" lang="ru-RU" sz="1300" strike="noStrike" u="none">
                <a:solidFill>
                  <a:srgbClr val="000000"/>
                </a:solidFill>
                <a:uFillTx/>
                <a:latin typeface="Arial"/>
              </a:rPr>
              <a:t>Все вирусы, поражающие растения, могут передаваться механическим путём, часто довольно легко. </a:t>
            </a:r>
            <a:endParaRPr b="0" lang="ru-RU" sz="1300" strike="noStrike" u="none">
              <a:solidFill>
                <a:srgbClr val="000000"/>
              </a:solidFill>
              <a:uFillTx/>
              <a:latin typeface="Arial"/>
            </a:endParaRPr>
          </a:p>
          <a:p>
            <a:pPr marL="432000" indent="-324000">
              <a:spcBef>
                <a:spcPts val="1191"/>
              </a:spcBef>
              <a:spcAft>
                <a:spcPts val="992"/>
              </a:spcAft>
              <a:buClr>
                <a:srgbClr val="000000"/>
              </a:buClr>
              <a:buSzPct val="45000"/>
              <a:buFont typeface="Wingdings" charset="2"/>
              <a:buChar char=""/>
            </a:pPr>
            <a:r>
              <a:rPr b="0" lang="ru-RU" sz="1300" strike="noStrike" u="none">
                <a:solidFill>
                  <a:srgbClr val="000000"/>
                </a:solidFill>
                <a:uFillTx/>
                <a:latin typeface="Arial"/>
              </a:rPr>
              <a:t>У многих вирусов нет известных переносчиков среди членистоногих или грибов; однако некоторые аллексивирусы переносятся клещами. В</a:t>
            </a:r>
            <a:endParaRPr b="0" lang="ru-RU" sz="1300" strike="noStrike" u="none">
              <a:solidFill>
                <a:srgbClr val="000000"/>
              </a:solidFill>
              <a:uFillTx/>
              <a:latin typeface="Arial"/>
            </a:endParaRPr>
          </a:p>
          <a:p>
            <a:pPr marL="432000" indent="-324000">
              <a:spcBef>
                <a:spcPts val="1191"/>
              </a:spcBef>
              <a:spcAft>
                <a:spcPts val="992"/>
              </a:spcAft>
              <a:buClr>
                <a:srgbClr val="000000"/>
              </a:buClr>
              <a:buSzPct val="45000"/>
              <a:buFont typeface="Wingdings" charset="2"/>
              <a:buChar char=""/>
            </a:pPr>
            <a:r>
              <a:rPr b="0" lang="ru-RU" sz="1300" strike="noStrike" u="none">
                <a:solidFill>
                  <a:srgbClr val="000000"/>
                </a:solidFill>
                <a:uFillTx/>
                <a:latin typeface="Arial"/>
              </a:rPr>
              <a:t> </a:t>
            </a:r>
            <a:r>
              <a:rPr b="0" lang="ru-RU" sz="1300" strike="noStrike" u="none">
                <a:solidFill>
                  <a:srgbClr val="000000"/>
                </a:solidFill>
                <a:uFillTx/>
                <a:latin typeface="Arial"/>
              </a:rPr>
              <a:t>цитоплазме накапливаются агрегаты вирусных частиц, но специфические цитопатические структуры обычно отсутствуют.</a:t>
            </a:r>
            <a:endParaRPr b="0" lang="ru-RU"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Bromoviridae: Геномика</a:t>
            </a:r>
            <a:endParaRPr b="0" lang="ru-RU" sz="4400" strike="noStrike" u="none">
              <a:solidFill>
                <a:srgbClr val="000000"/>
              </a:solidFill>
              <a:uFillTx/>
              <a:latin typeface="Arial"/>
            </a:endParaRPr>
          </a:p>
        </p:txBody>
      </p:sp>
      <p:pic>
        <p:nvPicPr>
          <p:cNvPr id="31" name="" descr=""/>
          <p:cNvPicPr/>
          <p:nvPr/>
        </p:nvPicPr>
        <p:blipFill>
          <a:blip r:embed="rId1"/>
          <a:stretch/>
        </p:blipFill>
        <p:spPr>
          <a:xfrm>
            <a:off x="340200" y="1094760"/>
            <a:ext cx="3788280" cy="3626280"/>
          </a:xfrm>
          <a:prstGeom prst="rect">
            <a:avLst/>
          </a:prstGeom>
          <a:ln w="0">
            <a:noFill/>
          </a:ln>
        </p:spPr>
      </p:pic>
      <p:sp>
        <p:nvSpPr>
          <p:cNvPr id="32" name=""/>
          <p:cNvSpPr txBox="1"/>
          <p:nvPr/>
        </p:nvSpPr>
        <p:spPr>
          <a:xfrm>
            <a:off x="4584240" y="2632680"/>
            <a:ext cx="5391000" cy="252324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Рисунок 2. Bromoviridae. Схематическая организация генома представителей семейства Bromoviridae:</a:t>
            </a:r>
            <a:endParaRPr b="0" lang="ru-RU" sz="1000" strike="noStrike" u="none">
              <a:solidFill>
                <a:srgbClr val="000000"/>
              </a:solidFill>
              <a:uFillTx/>
              <a:latin typeface="Arial"/>
            </a:endParaRPr>
          </a:p>
          <a:p>
            <a:r>
              <a:rPr b="0" lang="ru-RU" sz="1000" strike="noStrike" u="none">
                <a:solidFill>
                  <a:srgbClr val="000000"/>
                </a:solidFill>
                <a:uFillTx/>
                <a:latin typeface="Arial"/>
              </a:rPr>
              <a:t>(A) представители родов Alfamovirus, Bromovirus, подгрупп 3 и 4 рода Ilarvirus и рода Oleavirus;</a:t>
            </a:r>
            <a:endParaRPr b="0" lang="ru-RU" sz="1000" strike="noStrike" u="none">
              <a:solidFill>
                <a:srgbClr val="000000"/>
              </a:solidFill>
              <a:uFillTx/>
              <a:latin typeface="Arial"/>
            </a:endParaRPr>
          </a:p>
          <a:p>
            <a:r>
              <a:rPr b="0" lang="ru-RU" sz="1000" strike="noStrike" u="none">
                <a:solidFill>
                  <a:srgbClr val="000000"/>
                </a:solidFill>
                <a:uFillTx/>
                <a:latin typeface="Arial"/>
              </a:rPr>
              <a:t>(B) представители рода Anulavirus;</a:t>
            </a:r>
            <a:endParaRPr b="0" lang="ru-RU" sz="1000" strike="noStrike" u="none">
              <a:solidFill>
                <a:srgbClr val="000000"/>
              </a:solidFill>
              <a:uFillTx/>
              <a:latin typeface="Arial"/>
            </a:endParaRPr>
          </a:p>
          <a:p>
            <a:pPr>
              <a:lnSpc>
                <a:spcPct val="100000"/>
              </a:lnSpc>
              <a:spcBef>
                <a:spcPts val="1191"/>
              </a:spcBef>
              <a:spcAft>
                <a:spcPts val="992"/>
              </a:spcAft>
            </a:pPr>
            <a:r>
              <a:rPr b="0" lang="ru-RU" sz="1000" strike="noStrike" u="none">
                <a:solidFill>
                  <a:srgbClr val="000000"/>
                </a:solidFill>
                <a:uFillTx/>
                <a:latin typeface="Arial"/>
                <a:ea typeface="Source Han Sans CN"/>
              </a:rPr>
              <a:t>(C) представители родов Cucumovirus и подгрупп 1 и 2 рода Ilarvirus. </a:t>
            </a:r>
            <a:r>
              <a:rPr b="0" lang="ru-RU" sz="1000" strike="noStrike" u="none">
                <a:solidFill>
                  <a:srgbClr val="000000"/>
                </a:solidFill>
                <a:uFillTx/>
                <a:latin typeface="Arial"/>
              </a:rPr>
              <a:t>У представителей рода Cucumovirus и некоторых представителей рода Ilarvirus (только подгруппы 1 и 2) небольшой белок 2b экспрессируется с дополнительной субгеномной РНК (sgРНК)</a:t>
            </a:r>
            <a:endParaRPr b="0" lang="ru-RU" sz="1000" strike="noStrike" u="none">
              <a:solidFill>
                <a:srgbClr val="000000"/>
              </a:solidFill>
              <a:uFillTx/>
              <a:latin typeface="Arial"/>
            </a:endParaRPr>
          </a:p>
          <a:p>
            <a:r>
              <a:rPr b="0" lang="ru-RU" sz="1000" strike="noStrike" u="none">
                <a:solidFill>
                  <a:srgbClr val="000000"/>
                </a:solidFill>
                <a:uFillTx/>
                <a:latin typeface="Arial"/>
              </a:rPr>
              <a:t>3'-концевые участки геномов образуют либо структуры, напоминающие транспортные РНК (B), либо сложные структуры (A, C), которые показаны чёрными или серыми квадратами.</a:t>
            </a:r>
            <a:endParaRPr b="0" lang="ru-RU" sz="1000" strike="noStrike" u="none">
              <a:solidFill>
                <a:srgbClr val="000000"/>
              </a:solidFill>
              <a:uFillTx/>
              <a:latin typeface="Arial"/>
            </a:endParaRPr>
          </a:p>
          <a:p>
            <a:endParaRPr b="0" lang="ru-RU" sz="1000" strike="noStrike" u="none">
              <a:solidFill>
                <a:srgbClr val="000000"/>
              </a:solidFill>
              <a:uFillTx/>
              <a:latin typeface="Arial"/>
            </a:endParaRPr>
          </a:p>
        </p:txBody>
      </p:sp>
      <p:sp>
        <p:nvSpPr>
          <p:cNvPr id="33" name=""/>
          <p:cNvSpPr txBox="1"/>
          <p:nvPr/>
        </p:nvSpPr>
        <p:spPr>
          <a:xfrm>
            <a:off x="4327920" y="1142640"/>
            <a:ext cx="5586480" cy="122508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РНК1, РНК2 и РНК3 могут функционировать как мРНК. Геномные РНК1 и РНК2 содержат по одной большой ОРФ. Белки, кодируемые этими ОРФ (1a и 2a), совместно с факторами хозяина образуют вирусную репликазу. , которая может быть либо инкапсидирована, либо нет. Эти белки 2b участвуют в межклеточном перемещении, подавлении посттранскрипционного сайленсинга генов и индукции симптомов. Белок 3a является белком перемещения, а ОРФ3b кодирует капсидный белок (CP), который экспрессируется с sgРНК </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Bromoviridae: Морфология</a:t>
            </a:r>
            <a:endParaRPr b="0" lang="ru-RU" sz="4400" strike="noStrike" u="none">
              <a:solidFill>
                <a:srgbClr val="000000"/>
              </a:solidFill>
              <a:uFillTx/>
              <a:latin typeface="Arial"/>
            </a:endParaRPr>
          </a:p>
        </p:txBody>
      </p:sp>
      <p:sp>
        <p:nvSpPr>
          <p:cNvPr id="35" name="PlaceHolder 2"/>
          <p:cNvSpPr>
            <a:spLocks noGrp="1"/>
          </p:cNvSpPr>
          <p:nvPr>
            <p:ph/>
          </p:nvPr>
        </p:nvSpPr>
        <p:spPr>
          <a:xfrm>
            <a:off x="3630960" y="1094400"/>
            <a:ext cx="1914840" cy="4268160"/>
          </a:xfrm>
          <a:prstGeom prst="rect">
            <a:avLst/>
          </a:prstGeom>
          <a:noFill/>
          <a:ln w="0">
            <a:noFill/>
          </a:ln>
        </p:spPr>
        <p:txBody>
          <a:bodyPr lIns="0" rIns="0" tIns="0" bIns="0" anchor="t">
            <a:normAutofit/>
          </a:bodyPr>
          <a:p>
            <a:pPr marL="432000" indent="0">
              <a:spcBef>
                <a:spcPts val="1191"/>
              </a:spcBef>
              <a:spcAft>
                <a:spcPts val="992"/>
              </a:spcAft>
              <a:buNone/>
            </a:pPr>
            <a:r>
              <a:rPr b="0" lang="ru-RU" sz="1000" strike="noStrike" u="none">
                <a:solidFill>
                  <a:srgbClr val="000000"/>
                </a:solidFill>
                <a:uFillTx/>
                <a:latin typeface="Arial"/>
              </a:rPr>
              <a:t>Рис. 6 Электронные микрофотографии частиц с негативным контрастированием: (A) вирус мозаики люцерны (alfalfa mosaic virus), (B) вирус некротической кольцевой пятнистости сливы (prunus necrotic ringspot virus), (C) вирус мозаики огурца (cucumber mosaic virus) и (D) латентный вирус оливы 2 (olive latent virus 2). Реконструкция частиц (E) вируса полосатости табака (tobacco streak virus) и (F) вируса мозаики огурца (cucumber mosaic virus). Линия = 50 нм.</a:t>
            </a:r>
            <a:br>
              <a:rPr sz="1000"/>
            </a:br>
            <a:br>
              <a:rPr sz="1000"/>
            </a:br>
            <a:r>
              <a:rPr b="0" lang="ru-RU" sz="1000" strike="noStrike" u="none">
                <a:solidFill>
                  <a:srgbClr val="000000"/>
                </a:solidFill>
                <a:uFillTx/>
                <a:latin typeface="Arial"/>
              </a:rPr>
              <a:t> </a:t>
            </a:r>
            <a:r>
              <a:rPr b="0" i="1" lang="ru-RU" sz="1000" strike="noStrike" u="none">
                <a:solidFill>
                  <a:srgbClr val="000000"/>
                </a:solidFill>
                <a:uFillTx/>
                <a:latin typeface="Arial"/>
              </a:rPr>
              <a:t>Источник: ICTV Report</a:t>
            </a:r>
            <a:endParaRPr b="0" lang="ru-RU" sz="1000" strike="noStrike" u="none">
              <a:solidFill>
                <a:srgbClr val="000000"/>
              </a:solidFill>
              <a:uFillTx/>
              <a:latin typeface="Arial"/>
            </a:endParaRPr>
          </a:p>
        </p:txBody>
      </p:sp>
      <p:pic>
        <p:nvPicPr>
          <p:cNvPr id="36" name="" descr=""/>
          <p:cNvPicPr/>
          <p:nvPr/>
        </p:nvPicPr>
        <p:blipFill>
          <a:blip r:embed="rId1"/>
          <a:stretch/>
        </p:blipFill>
        <p:spPr>
          <a:xfrm>
            <a:off x="0" y="963360"/>
            <a:ext cx="3360600" cy="4629600"/>
          </a:xfrm>
          <a:prstGeom prst="rect">
            <a:avLst/>
          </a:prstGeom>
          <a:ln w="0">
            <a:noFill/>
          </a:ln>
        </p:spPr>
      </p:pic>
      <p:pic>
        <p:nvPicPr>
          <p:cNvPr id="37" name="" descr=""/>
          <p:cNvPicPr/>
          <p:nvPr/>
        </p:nvPicPr>
        <p:blipFill>
          <a:blip r:embed="rId2"/>
          <a:stretch/>
        </p:blipFill>
        <p:spPr>
          <a:xfrm>
            <a:off x="5705280" y="1332720"/>
            <a:ext cx="4128840" cy="1872360"/>
          </a:xfrm>
          <a:prstGeom prst="rect">
            <a:avLst/>
          </a:prstGeom>
          <a:ln w="0">
            <a:noFill/>
          </a:ln>
        </p:spPr>
      </p:pic>
      <p:sp>
        <p:nvSpPr>
          <p:cNvPr id="38" name=""/>
          <p:cNvSpPr txBox="1"/>
          <p:nvPr/>
        </p:nvSpPr>
        <p:spPr>
          <a:xfrm>
            <a:off x="6113160" y="3505680"/>
            <a:ext cx="3196800" cy="112392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Рис. 7. Разнообразие капсидов</a:t>
            </a:r>
            <a:br>
              <a:rPr sz="1000"/>
            </a:br>
            <a:r>
              <a:rPr b="0" lang="ru-RU" sz="1000" strike="noStrike" u="none">
                <a:solidFill>
                  <a:srgbClr val="000000"/>
                </a:solidFill>
                <a:uFillTx/>
                <a:latin typeface="Arial"/>
              </a:rPr>
              <a:t> </a:t>
            </a:r>
            <a:r>
              <a:rPr b="0" i="1" lang="ru-RU" sz="1000" strike="noStrike" u="none">
                <a:solidFill>
                  <a:srgbClr val="000000"/>
                </a:solidFill>
                <a:uFillTx/>
                <a:latin typeface="Arial"/>
              </a:rPr>
              <a:t>Источник: ViralZone</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Bromoviridae: Жизненный цикл</a:t>
            </a:r>
            <a:endParaRPr b="0" lang="ru-RU" sz="4400" strike="noStrike" u="none">
              <a:solidFill>
                <a:srgbClr val="000000"/>
              </a:solidFill>
              <a:uFillTx/>
              <a:latin typeface="Arial"/>
            </a:endParaRPr>
          </a:p>
        </p:txBody>
      </p:sp>
      <p:sp>
        <p:nvSpPr>
          <p:cNvPr id="40" name=""/>
          <p:cNvSpPr txBox="1"/>
          <p:nvPr/>
        </p:nvSpPr>
        <p:spPr>
          <a:xfrm>
            <a:off x="21960" y="1434960"/>
            <a:ext cx="9003960" cy="3240360"/>
          </a:xfrm>
          <a:prstGeom prst="rect">
            <a:avLst/>
          </a:prstGeom>
          <a:noFill/>
          <a:ln w="0">
            <a:noFill/>
          </a:ln>
        </p:spPr>
        <p:txBody>
          <a:bodyPr lIns="90000" rIns="90000" tIns="45000" bIns="45000" anchor="t">
            <a:noAutofit/>
          </a:bodyPr>
          <a:p>
            <a:r>
              <a:rPr b="1" lang="ru-RU" sz="1100" strike="noStrike" u="none">
                <a:solidFill>
                  <a:srgbClr val="ff0000"/>
                </a:solidFill>
                <a:uFillTx/>
                <a:latin typeface="Arial"/>
              </a:rPr>
              <a:t>ЦИТОПЛАЗМА</a:t>
            </a:r>
            <a:endParaRPr b="0" lang="ru-RU" sz="11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Вирус проникает в клетку хозяина.</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Происходит распаковка вируса и высвобождение вирусной геномной РНК в цитоплазму.</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Экспрессируются белки 1a и 2a, необходимые для синтеза репликационных белков.</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Репликация осуществляется в вирусных фабриках, которые представляют собой мембранные везикулы, образованные из эндоплазматического ретикулума (сферулы). Геномная одноцепочечная РНК(+) используется для синтеза двуцепочечной РНК.</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Двуцепочечная РНК транскрибируется и реплицируется, образуя вирусные мРНК и новые одноцепочечные РНК(+) геномы.</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Субгеномная РНК4 транслируется, обеспечивая синтез капсидных белков.</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Происходит сборка новых вирусных частиц.</a:t>
            </a:r>
            <a:endParaRPr b="0" lang="ru-RU" sz="1000" strike="noStrike" u="none">
              <a:solidFill>
                <a:srgbClr val="000000"/>
              </a:solidFill>
              <a:uFillTx/>
              <a:latin typeface="Arial"/>
            </a:endParaRPr>
          </a:p>
          <a:p>
            <a:pPr marL="216000" indent="-216000">
              <a:spcBef>
                <a:spcPts val="1191"/>
              </a:spcBef>
              <a:spcAft>
                <a:spcPts val="992"/>
              </a:spcAft>
              <a:buClr>
                <a:srgbClr val="000000"/>
              </a:buClr>
              <a:buFont typeface="OpenSymbol"/>
              <a:buAutoNum type="arabicPeriod"/>
            </a:pPr>
            <a:r>
              <a:rPr b="0" lang="ru-RU" sz="1000" strike="noStrike" u="none">
                <a:solidFill>
                  <a:srgbClr val="000000"/>
                </a:solidFill>
                <a:uFillTx/>
                <a:latin typeface="Arial"/>
              </a:rPr>
              <a:t>Белок перемещения вируса инициирует образование трубчатых структур, которые обеспечивают межклеточную передачу вирионов с использованием механизма, управляемого этими структурами.</a:t>
            </a:r>
            <a:endParaRPr b="0" lang="ru-RU" sz="1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LibreOffice/24.8.2.1$Linux_X86_64 LibreOffice_project/d2333ca8202241beded14b8ee9021e67de4c50ce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2024-11-25T18:43:49Z</dcterms:created>
  <dc:creator/>
  <dc:description/>
  <dc:language>ru-RU</dc:language>
  <cp:lastModifiedBy/>
  <dcterms:modified xsi:type="dcterms:W3CDTF">2024-11-25T22:05:17Z</dcterms:modified>
  <cp:revision>1</cp:revision>
  <dc:subject/>
  <dc:title/>
</cp:coreProperties>
</file>